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91" r:id="rId2"/>
    <p:sldId id="321" r:id="rId3"/>
    <p:sldId id="308" r:id="rId4"/>
    <p:sldId id="309" r:id="rId5"/>
    <p:sldId id="310" r:id="rId6"/>
    <p:sldId id="278" r:id="rId7"/>
    <p:sldId id="256" r:id="rId8"/>
    <p:sldId id="257" r:id="rId9"/>
    <p:sldId id="259" r:id="rId10"/>
    <p:sldId id="279" r:id="rId11"/>
    <p:sldId id="335" r:id="rId12"/>
    <p:sldId id="350" r:id="rId13"/>
    <p:sldId id="351" r:id="rId14"/>
    <p:sldId id="311" r:id="rId15"/>
    <p:sldId id="312" r:id="rId16"/>
    <p:sldId id="313" r:id="rId17"/>
    <p:sldId id="352" r:id="rId18"/>
    <p:sldId id="354" r:id="rId19"/>
    <p:sldId id="342" r:id="rId20"/>
    <p:sldId id="343" r:id="rId21"/>
    <p:sldId id="344" r:id="rId22"/>
    <p:sldId id="280" r:id="rId23"/>
    <p:sldId id="281" r:id="rId24"/>
    <p:sldId id="340" r:id="rId25"/>
    <p:sldId id="353" r:id="rId26"/>
    <p:sldId id="341" r:id="rId27"/>
    <p:sldId id="336" r:id="rId28"/>
    <p:sldId id="355" r:id="rId29"/>
    <p:sldId id="347" r:id="rId30"/>
    <p:sldId id="348" r:id="rId31"/>
    <p:sldId id="349" r:id="rId32"/>
    <p:sldId id="356" r:id="rId33"/>
    <p:sldId id="337" r:id="rId34"/>
    <p:sldId id="339" r:id="rId35"/>
    <p:sldId id="329" r:id="rId36"/>
    <p:sldId id="338" r:id="rId37"/>
    <p:sldId id="283" r:id="rId38"/>
    <p:sldId id="298" r:id="rId39"/>
    <p:sldId id="334" r:id="rId40"/>
    <p:sldId id="263" r:id="rId41"/>
    <p:sldId id="265" r:id="rId42"/>
    <p:sldId id="32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942092"/>
    <a:srgbClr val="00FA00"/>
    <a:srgbClr val="FF40FF"/>
    <a:srgbClr val="2CD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4"/>
    <p:restoredTop sz="94618"/>
  </p:normalViewPr>
  <p:slideViewPr>
    <p:cSldViewPr snapToGrid="0" snapToObjects="1">
      <p:cViewPr>
        <p:scale>
          <a:sx n="98" d="100"/>
          <a:sy n="98" d="100"/>
        </p:scale>
        <p:origin x="1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E73AB-7DB7-764A-BF01-2A8CD1EC2631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714A08-CBD8-9646-B7CE-AEDFF474E95C}">
      <dgm:prSet phldrT="[Text]" custT="1"/>
      <dgm:spPr/>
      <dgm:t>
        <a:bodyPr anchor="b"/>
        <a:lstStyle/>
        <a:p>
          <a:r>
            <a:rPr lang="en-US" sz="2000" dirty="0">
              <a:latin typeface="Bernard MT Condensed" panose="02050806060905020404" pitchFamily="18" charset="77"/>
              <a:cs typeface="Times New Roman" panose="02020603050405020304" pitchFamily="18" charset="0"/>
            </a:rPr>
            <a:t>Application</a:t>
          </a:r>
        </a:p>
        <a:p>
          <a:r>
            <a:rPr lang="en-US" sz="16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SC, PEC</a:t>
          </a:r>
        </a:p>
      </dgm:t>
    </dgm:pt>
    <dgm:pt modelId="{BA766407-8EB5-464B-9705-C76E869190B5}" type="parTrans" cxnId="{575147E5-EA60-8040-B84E-A12BD22EA82C}">
      <dgm:prSet/>
      <dgm:spPr/>
      <dgm:t>
        <a:bodyPr/>
        <a:lstStyle/>
        <a:p>
          <a:endParaRPr lang="en-US"/>
        </a:p>
      </dgm:t>
    </dgm:pt>
    <dgm:pt modelId="{7050CB30-B91C-3642-A21E-0654BF0C335A}" type="sibTrans" cxnId="{575147E5-EA60-8040-B84E-A12BD22EA82C}">
      <dgm:prSet/>
      <dgm:spPr/>
      <dgm:t>
        <a:bodyPr/>
        <a:lstStyle/>
        <a:p>
          <a:endParaRPr lang="en-US"/>
        </a:p>
      </dgm:t>
    </dgm:pt>
    <dgm:pt modelId="{580B8C37-9602-1E42-9606-502DC7B39B25}">
      <dgm:prSet phldrT="[Text]" custT="1"/>
      <dgm:spPr/>
      <dgm:t>
        <a:bodyPr/>
        <a:lstStyle/>
        <a:p>
          <a:r>
            <a:rPr lang="en-US" sz="2000" dirty="0">
              <a:latin typeface="Bernard MT Condensed" panose="02050806060905020404" pitchFamily="18" charset="77"/>
              <a:cs typeface="Times New Roman" panose="02020603050405020304" pitchFamily="18" charset="0"/>
            </a:rPr>
            <a:t>Simulation</a:t>
          </a:r>
        </a:p>
        <a:p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surface, low-dimension…</a:t>
          </a:r>
          <a:r>
            <a: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71C3786-B220-9D4B-81EC-531C90705EAF}" type="parTrans" cxnId="{CBC05F79-22CB-9941-A04A-9512530737E1}">
      <dgm:prSet/>
      <dgm:spPr/>
      <dgm:t>
        <a:bodyPr/>
        <a:lstStyle/>
        <a:p>
          <a:endParaRPr lang="en-US"/>
        </a:p>
      </dgm:t>
    </dgm:pt>
    <dgm:pt modelId="{7D91A962-A425-D741-895F-E6413D11B3A7}" type="sibTrans" cxnId="{CBC05F79-22CB-9941-A04A-9512530737E1}">
      <dgm:prSet/>
      <dgm:spPr/>
      <dgm:t>
        <a:bodyPr/>
        <a:lstStyle/>
        <a:p>
          <a:endParaRPr lang="en-US"/>
        </a:p>
      </dgm:t>
    </dgm:pt>
    <dgm:pt modelId="{D65DF652-F0AF-A94F-9C7B-C862A6A308A0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Bernard MT Condensed" panose="02050806060905020404" pitchFamily="18" charset="77"/>
              <a:cs typeface="Times New Roman" panose="02020603050405020304" pitchFamily="18" charset="0"/>
            </a:rPr>
            <a:t>Method Development</a:t>
          </a:r>
        </a:p>
        <a:p>
          <a:r>
            <a: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strong correlation, electron-phone coupling…</a:t>
          </a:r>
        </a:p>
      </dgm:t>
    </dgm:pt>
    <dgm:pt modelId="{7CE5A55E-A60E-0344-81B7-E92EAEA589AB}" type="parTrans" cxnId="{82FF6C27-4AA7-F54D-8F18-411FF5813E69}">
      <dgm:prSet/>
      <dgm:spPr/>
      <dgm:t>
        <a:bodyPr/>
        <a:lstStyle/>
        <a:p>
          <a:endParaRPr lang="en-US"/>
        </a:p>
      </dgm:t>
    </dgm:pt>
    <dgm:pt modelId="{677E4741-9DF4-7547-8D89-7E8C41865D21}" type="sibTrans" cxnId="{82FF6C27-4AA7-F54D-8F18-411FF5813E69}">
      <dgm:prSet/>
      <dgm:spPr/>
      <dgm:t>
        <a:bodyPr/>
        <a:lstStyle/>
        <a:p>
          <a:endParaRPr lang="en-US"/>
        </a:p>
      </dgm:t>
    </dgm:pt>
    <dgm:pt modelId="{663B3D92-A79A-9F49-A2A1-370057921AA0}" type="pres">
      <dgm:prSet presAssocID="{325E73AB-7DB7-764A-BF01-2A8CD1EC2631}" presName="Name0" presStyleCnt="0">
        <dgm:presLayoutVars>
          <dgm:dir/>
          <dgm:animLvl val="lvl"/>
          <dgm:resizeHandles val="exact"/>
        </dgm:presLayoutVars>
      </dgm:prSet>
      <dgm:spPr/>
    </dgm:pt>
    <dgm:pt modelId="{53B7D305-5DD3-404D-8B35-8139AA59D84B}" type="pres">
      <dgm:prSet presAssocID="{34714A08-CBD8-9646-B7CE-AEDFF474E95C}" presName="Name8" presStyleCnt="0"/>
      <dgm:spPr/>
    </dgm:pt>
    <dgm:pt modelId="{9E6D7F62-1B80-5642-A61E-357C683788DB}" type="pres">
      <dgm:prSet presAssocID="{34714A08-CBD8-9646-B7CE-AEDFF474E95C}" presName="level" presStyleLbl="node1" presStyleIdx="0" presStyleCnt="3">
        <dgm:presLayoutVars>
          <dgm:chMax val="1"/>
          <dgm:bulletEnabled val="1"/>
        </dgm:presLayoutVars>
      </dgm:prSet>
      <dgm:spPr/>
    </dgm:pt>
    <dgm:pt modelId="{4DA714D9-8D73-224B-92B7-54D7E2FC9D51}" type="pres">
      <dgm:prSet presAssocID="{34714A08-CBD8-9646-B7CE-AEDFF474E95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10B99F6-DBE8-6F47-A743-E92125B31A08}" type="pres">
      <dgm:prSet presAssocID="{580B8C37-9602-1E42-9606-502DC7B39B25}" presName="Name8" presStyleCnt="0"/>
      <dgm:spPr/>
    </dgm:pt>
    <dgm:pt modelId="{BAE7E194-5320-1441-AA5F-EE8FFD31C5D7}" type="pres">
      <dgm:prSet presAssocID="{580B8C37-9602-1E42-9606-502DC7B39B25}" presName="level" presStyleLbl="node1" presStyleIdx="1" presStyleCnt="3" custLinFactNeighborX="268" custLinFactNeighborY="-2250">
        <dgm:presLayoutVars>
          <dgm:chMax val="1"/>
          <dgm:bulletEnabled val="1"/>
        </dgm:presLayoutVars>
      </dgm:prSet>
      <dgm:spPr/>
    </dgm:pt>
    <dgm:pt modelId="{D6C8B1A3-B63F-F141-8F23-1286A3851412}" type="pres">
      <dgm:prSet presAssocID="{580B8C37-9602-1E42-9606-502DC7B39B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A0FAF11-9FA7-8844-9F77-4C000877E804}" type="pres">
      <dgm:prSet presAssocID="{D65DF652-F0AF-A94F-9C7B-C862A6A308A0}" presName="Name8" presStyleCnt="0"/>
      <dgm:spPr/>
    </dgm:pt>
    <dgm:pt modelId="{6F42CC13-8059-8F47-A917-579E2B8CF0D1}" type="pres">
      <dgm:prSet presAssocID="{D65DF652-F0AF-A94F-9C7B-C862A6A308A0}" presName="level" presStyleLbl="node1" presStyleIdx="2" presStyleCnt="3">
        <dgm:presLayoutVars>
          <dgm:chMax val="1"/>
          <dgm:bulletEnabled val="1"/>
        </dgm:presLayoutVars>
      </dgm:prSet>
      <dgm:spPr/>
    </dgm:pt>
    <dgm:pt modelId="{EF21381C-5205-104E-8901-BF1FB490D60D}" type="pres">
      <dgm:prSet presAssocID="{D65DF652-F0AF-A94F-9C7B-C862A6A308A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2FF6C27-4AA7-F54D-8F18-411FF5813E69}" srcId="{325E73AB-7DB7-764A-BF01-2A8CD1EC2631}" destId="{D65DF652-F0AF-A94F-9C7B-C862A6A308A0}" srcOrd="2" destOrd="0" parTransId="{7CE5A55E-A60E-0344-81B7-E92EAEA589AB}" sibTransId="{677E4741-9DF4-7547-8D89-7E8C41865D21}"/>
    <dgm:cxn modelId="{62C5142A-AEFE-0F4D-859C-A812D3B58C63}" type="presOf" srcId="{D65DF652-F0AF-A94F-9C7B-C862A6A308A0}" destId="{EF21381C-5205-104E-8901-BF1FB490D60D}" srcOrd="1" destOrd="0" presId="urn:microsoft.com/office/officeart/2005/8/layout/pyramid1"/>
    <dgm:cxn modelId="{CBC05F79-22CB-9941-A04A-9512530737E1}" srcId="{325E73AB-7DB7-764A-BF01-2A8CD1EC2631}" destId="{580B8C37-9602-1E42-9606-502DC7B39B25}" srcOrd="1" destOrd="0" parTransId="{A71C3786-B220-9D4B-81EC-531C90705EAF}" sibTransId="{7D91A962-A425-D741-895F-E6413D11B3A7}"/>
    <dgm:cxn modelId="{10732389-B0D9-AE4A-93F8-DB15104A64DB}" type="presOf" srcId="{34714A08-CBD8-9646-B7CE-AEDFF474E95C}" destId="{9E6D7F62-1B80-5642-A61E-357C683788DB}" srcOrd="0" destOrd="0" presId="urn:microsoft.com/office/officeart/2005/8/layout/pyramid1"/>
    <dgm:cxn modelId="{DE83D589-A914-BC4E-9A52-48D6F6675575}" type="presOf" srcId="{D65DF652-F0AF-A94F-9C7B-C862A6A308A0}" destId="{6F42CC13-8059-8F47-A917-579E2B8CF0D1}" srcOrd="0" destOrd="0" presId="urn:microsoft.com/office/officeart/2005/8/layout/pyramid1"/>
    <dgm:cxn modelId="{338D01A7-7D22-D34D-B184-19FC6D2D3223}" type="presOf" srcId="{580B8C37-9602-1E42-9606-502DC7B39B25}" destId="{D6C8B1A3-B63F-F141-8F23-1286A3851412}" srcOrd="1" destOrd="0" presId="urn:microsoft.com/office/officeart/2005/8/layout/pyramid1"/>
    <dgm:cxn modelId="{203A78C0-D69D-2344-B91D-65BDAAD4C402}" type="presOf" srcId="{34714A08-CBD8-9646-B7CE-AEDFF474E95C}" destId="{4DA714D9-8D73-224B-92B7-54D7E2FC9D51}" srcOrd="1" destOrd="0" presId="urn:microsoft.com/office/officeart/2005/8/layout/pyramid1"/>
    <dgm:cxn modelId="{532287C0-E718-854B-A07D-965CAC8E6FF3}" type="presOf" srcId="{580B8C37-9602-1E42-9606-502DC7B39B25}" destId="{BAE7E194-5320-1441-AA5F-EE8FFD31C5D7}" srcOrd="0" destOrd="0" presId="urn:microsoft.com/office/officeart/2005/8/layout/pyramid1"/>
    <dgm:cxn modelId="{1C900FC1-A539-794F-8781-6FD7A4BFBF24}" type="presOf" srcId="{325E73AB-7DB7-764A-BF01-2A8CD1EC2631}" destId="{663B3D92-A79A-9F49-A2A1-370057921AA0}" srcOrd="0" destOrd="0" presId="urn:microsoft.com/office/officeart/2005/8/layout/pyramid1"/>
    <dgm:cxn modelId="{575147E5-EA60-8040-B84E-A12BD22EA82C}" srcId="{325E73AB-7DB7-764A-BF01-2A8CD1EC2631}" destId="{34714A08-CBD8-9646-B7CE-AEDFF474E95C}" srcOrd="0" destOrd="0" parTransId="{BA766407-8EB5-464B-9705-C76E869190B5}" sibTransId="{7050CB30-B91C-3642-A21E-0654BF0C335A}"/>
    <dgm:cxn modelId="{F7E55922-ACD0-FE4A-8E90-800C255ABE99}" type="presParOf" srcId="{663B3D92-A79A-9F49-A2A1-370057921AA0}" destId="{53B7D305-5DD3-404D-8B35-8139AA59D84B}" srcOrd="0" destOrd="0" presId="urn:microsoft.com/office/officeart/2005/8/layout/pyramid1"/>
    <dgm:cxn modelId="{289FA370-D4C7-8749-8CE5-9A6F11F4DBB2}" type="presParOf" srcId="{53B7D305-5DD3-404D-8B35-8139AA59D84B}" destId="{9E6D7F62-1B80-5642-A61E-357C683788DB}" srcOrd="0" destOrd="0" presId="urn:microsoft.com/office/officeart/2005/8/layout/pyramid1"/>
    <dgm:cxn modelId="{A4C79E50-E63B-C74F-A2FA-8A628B61B61A}" type="presParOf" srcId="{53B7D305-5DD3-404D-8B35-8139AA59D84B}" destId="{4DA714D9-8D73-224B-92B7-54D7E2FC9D51}" srcOrd="1" destOrd="0" presId="urn:microsoft.com/office/officeart/2005/8/layout/pyramid1"/>
    <dgm:cxn modelId="{D0FA01F3-C8FA-8C4C-AC05-8E0146810A24}" type="presParOf" srcId="{663B3D92-A79A-9F49-A2A1-370057921AA0}" destId="{810B99F6-DBE8-6F47-A743-E92125B31A08}" srcOrd="1" destOrd="0" presId="urn:microsoft.com/office/officeart/2005/8/layout/pyramid1"/>
    <dgm:cxn modelId="{FE6FE572-320E-A24E-A7F6-BDE14B38F9E1}" type="presParOf" srcId="{810B99F6-DBE8-6F47-A743-E92125B31A08}" destId="{BAE7E194-5320-1441-AA5F-EE8FFD31C5D7}" srcOrd="0" destOrd="0" presId="urn:microsoft.com/office/officeart/2005/8/layout/pyramid1"/>
    <dgm:cxn modelId="{1B0C93C6-FE96-8842-B8B0-DB2C1C5DD365}" type="presParOf" srcId="{810B99F6-DBE8-6F47-A743-E92125B31A08}" destId="{D6C8B1A3-B63F-F141-8F23-1286A3851412}" srcOrd="1" destOrd="0" presId="urn:microsoft.com/office/officeart/2005/8/layout/pyramid1"/>
    <dgm:cxn modelId="{B83CCF8B-A740-4248-8236-A7E274C96A86}" type="presParOf" srcId="{663B3D92-A79A-9F49-A2A1-370057921AA0}" destId="{BA0FAF11-9FA7-8844-9F77-4C000877E804}" srcOrd="2" destOrd="0" presId="urn:microsoft.com/office/officeart/2005/8/layout/pyramid1"/>
    <dgm:cxn modelId="{AD688D55-46B9-0E4B-AD33-7A49821EBB67}" type="presParOf" srcId="{BA0FAF11-9FA7-8844-9F77-4C000877E804}" destId="{6F42CC13-8059-8F47-A917-579E2B8CF0D1}" srcOrd="0" destOrd="0" presId="urn:microsoft.com/office/officeart/2005/8/layout/pyramid1"/>
    <dgm:cxn modelId="{C8C3E41F-B70A-5A47-A062-D0E17B5E3A04}" type="presParOf" srcId="{BA0FAF11-9FA7-8844-9F77-4C000877E804}" destId="{EF21381C-5205-104E-8901-BF1FB490D60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78AC3-9E4A-4349-85A3-A8F775FE50D7}" type="doc">
      <dgm:prSet loTypeId="urn:microsoft.com/office/officeart/2005/8/layout/cycle7" loCatId="pyramid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C58C85-CDE8-874A-93FC-94C7C250B589}">
      <dgm:prSet phldrT="[Text]" custT="1"/>
      <dgm:spPr/>
      <dgm:t>
        <a:bodyPr/>
        <a:lstStyle/>
        <a:p>
          <a:r>
            <a:rPr lang="en-US" sz="2000" b="1" i="0" dirty="0">
              <a:latin typeface="Bernard MT Condensed" panose="02050806060905020404" pitchFamily="18" charset="77"/>
              <a:cs typeface="Times New Roman" panose="02020603050405020304" pitchFamily="18" charset="0"/>
            </a:rPr>
            <a:t>Simulation</a:t>
          </a:r>
        </a:p>
      </dgm:t>
    </dgm:pt>
    <dgm:pt modelId="{A12FE54D-F727-6F48-996D-07B3FD3ED942}" type="parTrans" cxnId="{F9E83D11-F36E-774B-9055-7282FB88E435}">
      <dgm:prSet/>
      <dgm:spPr/>
      <dgm:t>
        <a:bodyPr/>
        <a:lstStyle/>
        <a:p>
          <a:endParaRPr lang="en-US"/>
        </a:p>
      </dgm:t>
    </dgm:pt>
    <dgm:pt modelId="{4E3B16CA-2346-0441-B224-A7EFBC62A269}" type="sibTrans" cxnId="{F9E83D11-F36E-774B-9055-7282FB88E435}">
      <dgm:prSet/>
      <dgm:spPr/>
      <dgm:t>
        <a:bodyPr/>
        <a:lstStyle/>
        <a:p>
          <a:endParaRPr lang="en-US"/>
        </a:p>
      </dgm:t>
    </dgm:pt>
    <dgm:pt modelId="{48B08674-E36E-B042-B8FC-7AB58DFB0B6A}">
      <dgm:prSet phldrT="[Text]" custT="1"/>
      <dgm:spPr/>
      <dgm:t>
        <a:bodyPr/>
        <a:lstStyle/>
        <a:p>
          <a:r>
            <a:rPr lang="en-US" sz="2000" b="1" i="0" dirty="0">
              <a:latin typeface="Bernard MT Condensed" panose="02050806060905020404" pitchFamily="18" charset="77"/>
              <a:cs typeface="Times New Roman" panose="02020603050405020304" pitchFamily="18" charset="0"/>
            </a:rPr>
            <a:t>Experiment</a:t>
          </a:r>
        </a:p>
      </dgm:t>
    </dgm:pt>
    <dgm:pt modelId="{D45A5988-BACA-1D4E-A390-6F050ED460D8}" type="parTrans" cxnId="{7F1C2ED9-6F78-924A-AD11-C91092E6E227}">
      <dgm:prSet/>
      <dgm:spPr/>
      <dgm:t>
        <a:bodyPr/>
        <a:lstStyle/>
        <a:p>
          <a:endParaRPr lang="en-US"/>
        </a:p>
      </dgm:t>
    </dgm:pt>
    <dgm:pt modelId="{ACC4066E-469B-B94F-83AD-6C80C777D749}" type="sibTrans" cxnId="{7F1C2ED9-6F78-924A-AD11-C91092E6E227}">
      <dgm:prSet/>
      <dgm:spPr/>
      <dgm:t>
        <a:bodyPr/>
        <a:lstStyle/>
        <a:p>
          <a:endParaRPr lang="en-US"/>
        </a:p>
      </dgm:t>
    </dgm:pt>
    <dgm:pt modelId="{4EF98861-7D0C-C44F-A50A-D542525996F5}">
      <dgm:prSet phldrT="[Text]" custT="1"/>
      <dgm:spPr/>
      <dgm:t>
        <a:bodyPr/>
        <a:lstStyle/>
        <a:p>
          <a:r>
            <a:rPr lang="en-US" sz="2000" b="1" i="0" dirty="0">
              <a:latin typeface="Bernard MT Condensed" panose="02050806060905020404" pitchFamily="18" charset="77"/>
              <a:cs typeface="Times New Roman" panose="02020603050405020304" pitchFamily="18" charset="0"/>
            </a:rPr>
            <a:t>Theory</a:t>
          </a:r>
        </a:p>
      </dgm:t>
    </dgm:pt>
    <dgm:pt modelId="{302BB5F3-C92E-D743-BFF1-7BAE39EBC2E5}" type="parTrans" cxnId="{AAC65AA9-5168-1B4F-9090-F6E5A7D13B73}">
      <dgm:prSet/>
      <dgm:spPr/>
      <dgm:t>
        <a:bodyPr/>
        <a:lstStyle/>
        <a:p>
          <a:endParaRPr lang="en-US"/>
        </a:p>
      </dgm:t>
    </dgm:pt>
    <dgm:pt modelId="{14826E8E-E58C-D34E-B4A0-39BEBA78508B}" type="sibTrans" cxnId="{AAC65AA9-5168-1B4F-9090-F6E5A7D13B73}">
      <dgm:prSet/>
      <dgm:spPr/>
      <dgm:t>
        <a:bodyPr/>
        <a:lstStyle/>
        <a:p>
          <a:endParaRPr lang="en-US"/>
        </a:p>
      </dgm:t>
    </dgm:pt>
    <dgm:pt modelId="{E933B2D8-B70E-014A-BBF8-7C0FFE240E48}" type="pres">
      <dgm:prSet presAssocID="{4FC78AC3-9E4A-4349-85A3-A8F775FE50D7}" presName="Name0" presStyleCnt="0">
        <dgm:presLayoutVars>
          <dgm:dir/>
          <dgm:resizeHandles val="exact"/>
        </dgm:presLayoutVars>
      </dgm:prSet>
      <dgm:spPr/>
    </dgm:pt>
    <dgm:pt modelId="{43569703-89D7-0645-AF87-0E602F7B5461}" type="pres">
      <dgm:prSet presAssocID="{E4C58C85-CDE8-874A-93FC-94C7C250B589}" presName="node" presStyleLbl="node1" presStyleIdx="0" presStyleCnt="3">
        <dgm:presLayoutVars>
          <dgm:bulletEnabled val="1"/>
        </dgm:presLayoutVars>
      </dgm:prSet>
      <dgm:spPr/>
    </dgm:pt>
    <dgm:pt modelId="{4BE159D6-392A-B04D-9D59-8F9C652C28D4}" type="pres">
      <dgm:prSet presAssocID="{4E3B16CA-2346-0441-B224-A7EFBC62A269}" presName="sibTrans" presStyleLbl="sibTrans2D1" presStyleIdx="0" presStyleCnt="3" custLinFactNeighborX="52278" custLinFactNeighborY="-62821"/>
      <dgm:spPr/>
    </dgm:pt>
    <dgm:pt modelId="{AD76C235-1269-F149-93FF-BD4B4488F03E}" type="pres">
      <dgm:prSet presAssocID="{4E3B16CA-2346-0441-B224-A7EFBC62A269}" presName="connectorText" presStyleLbl="sibTrans2D1" presStyleIdx="0" presStyleCnt="3"/>
      <dgm:spPr/>
    </dgm:pt>
    <dgm:pt modelId="{56B663EA-309F-1A42-9CDE-4E4826EE0E9F}" type="pres">
      <dgm:prSet presAssocID="{48B08674-E36E-B042-B8FC-7AB58DFB0B6A}" presName="node" presStyleLbl="node1" presStyleIdx="1" presStyleCnt="3" custRadScaleRad="114236" custRadScaleInc="-6739">
        <dgm:presLayoutVars>
          <dgm:bulletEnabled val="1"/>
        </dgm:presLayoutVars>
      </dgm:prSet>
      <dgm:spPr/>
    </dgm:pt>
    <dgm:pt modelId="{B1309B96-73B8-FF4A-BA45-D006B6B634B7}" type="pres">
      <dgm:prSet presAssocID="{ACC4066E-469B-B94F-83AD-6C80C777D749}" presName="sibTrans" presStyleLbl="sibTrans2D1" presStyleIdx="1" presStyleCnt="3"/>
      <dgm:spPr/>
    </dgm:pt>
    <dgm:pt modelId="{F925E4D2-DEA7-A94A-B333-DDCEE5364AAC}" type="pres">
      <dgm:prSet presAssocID="{ACC4066E-469B-B94F-83AD-6C80C777D749}" presName="connectorText" presStyleLbl="sibTrans2D1" presStyleIdx="1" presStyleCnt="3"/>
      <dgm:spPr/>
    </dgm:pt>
    <dgm:pt modelId="{417C27CF-AD8A-334D-90EA-C097E42DCDA3}" type="pres">
      <dgm:prSet presAssocID="{4EF98861-7D0C-C44F-A50A-D542525996F5}" presName="node" presStyleLbl="node1" presStyleIdx="2" presStyleCnt="3" custRadScaleRad="114236" custRadScaleInc="6739">
        <dgm:presLayoutVars>
          <dgm:bulletEnabled val="1"/>
        </dgm:presLayoutVars>
      </dgm:prSet>
      <dgm:spPr/>
    </dgm:pt>
    <dgm:pt modelId="{46C56028-4314-6E4A-8A2C-48506EEB4397}" type="pres">
      <dgm:prSet presAssocID="{14826E8E-E58C-D34E-B4A0-39BEBA78508B}" presName="sibTrans" presStyleLbl="sibTrans2D1" presStyleIdx="2" presStyleCnt="3" custLinFactNeighborX="-56310" custLinFactNeighborY="-66523"/>
      <dgm:spPr/>
    </dgm:pt>
    <dgm:pt modelId="{78E40E2C-1840-3644-979B-1B2204172E28}" type="pres">
      <dgm:prSet presAssocID="{14826E8E-E58C-D34E-B4A0-39BEBA78508B}" presName="connectorText" presStyleLbl="sibTrans2D1" presStyleIdx="2" presStyleCnt="3"/>
      <dgm:spPr/>
    </dgm:pt>
  </dgm:ptLst>
  <dgm:cxnLst>
    <dgm:cxn modelId="{F9E83D11-F36E-774B-9055-7282FB88E435}" srcId="{4FC78AC3-9E4A-4349-85A3-A8F775FE50D7}" destId="{E4C58C85-CDE8-874A-93FC-94C7C250B589}" srcOrd="0" destOrd="0" parTransId="{A12FE54D-F727-6F48-996D-07B3FD3ED942}" sibTransId="{4E3B16CA-2346-0441-B224-A7EFBC62A269}"/>
    <dgm:cxn modelId="{C5FCC411-846D-D04A-823F-A587C03835F0}" type="presOf" srcId="{4FC78AC3-9E4A-4349-85A3-A8F775FE50D7}" destId="{E933B2D8-B70E-014A-BBF8-7C0FFE240E48}" srcOrd="0" destOrd="0" presId="urn:microsoft.com/office/officeart/2005/8/layout/cycle7"/>
    <dgm:cxn modelId="{1EDE535C-A669-1F45-8C4B-4BF67F4D8D56}" type="presOf" srcId="{48B08674-E36E-B042-B8FC-7AB58DFB0B6A}" destId="{56B663EA-309F-1A42-9CDE-4E4826EE0E9F}" srcOrd="0" destOrd="0" presId="urn:microsoft.com/office/officeart/2005/8/layout/cycle7"/>
    <dgm:cxn modelId="{BC96F86D-7E9D-6B4C-A8AF-432D247B5EE0}" type="presOf" srcId="{14826E8E-E58C-D34E-B4A0-39BEBA78508B}" destId="{78E40E2C-1840-3644-979B-1B2204172E28}" srcOrd="1" destOrd="0" presId="urn:microsoft.com/office/officeart/2005/8/layout/cycle7"/>
    <dgm:cxn modelId="{D81FE282-CAA7-1D4E-B4DC-28A37E28A3BE}" type="presOf" srcId="{14826E8E-E58C-D34E-B4A0-39BEBA78508B}" destId="{46C56028-4314-6E4A-8A2C-48506EEB4397}" srcOrd="0" destOrd="0" presId="urn:microsoft.com/office/officeart/2005/8/layout/cycle7"/>
    <dgm:cxn modelId="{E82364A2-AE91-5941-8E5F-5A3CA8EE0716}" type="presOf" srcId="{ACC4066E-469B-B94F-83AD-6C80C777D749}" destId="{F925E4D2-DEA7-A94A-B333-DDCEE5364AAC}" srcOrd="1" destOrd="0" presId="urn:microsoft.com/office/officeart/2005/8/layout/cycle7"/>
    <dgm:cxn modelId="{AAC65AA9-5168-1B4F-9090-F6E5A7D13B73}" srcId="{4FC78AC3-9E4A-4349-85A3-A8F775FE50D7}" destId="{4EF98861-7D0C-C44F-A50A-D542525996F5}" srcOrd="2" destOrd="0" parTransId="{302BB5F3-C92E-D743-BFF1-7BAE39EBC2E5}" sibTransId="{14826E8E-E58C-D34E-B4A0-39BEBA78508B}"/>
    <dgm:cxn modelId="{BC4D02BA-5FCD-C84D-8BB5-476DFB7194B9}" type="presOf" srcId="{E4C58C85-CDE8-874A-93FC-94C7C250B589}" destId="{43569703-89D7-0645-AF87-0E602F7B5461}" srcOrd="0" destOrd="0" presId="urn:microsoft.com/office/officeart/2005/8/layout/cycle7"/>
    <dgm:cxn modelId="{7F1C2ED9-6F78-924A-AD11-C91092E6E227}" srcId="{4FC78AC3-9E4A-4349-85A3-A8F775FE50D7}" destId="{48B08674-E36E-B042-B8FC-7AB58DFB0B6A}" srcOrd="1" destOrd="0" parTransId="{D45A5988-BACA-1D4E-A390-6F050ED460D8}" sibTransId="{ACC4066E-469B-B94F-83AD-6C80C777D749}"/>
    <dgm:cxn modelId="{703129DA-0F82-6849-B0D7-EB0C9CAE1574}" type="presOf" srcId="{4E3B16CA-2346-0441-B224-A7EFBC62A269}" destId="{4BE159D6-392A-B04D-9D59-8F9C652C28D4}" srcOrd="0" destOrd="0" presId="urn:microsoft.com/office/officeart/2005/8/layout/cycle7"/>
    <dgm:cxn modelId="{6874AAED-0148-214A-8961-D2E767719D22}" type="presOf" srcId="{4EF98861-7D0C-C44F-A50A-D542525996F5}" destId="{417C27CF-AD8A-334D-90EA-C097E42DCDA3}" srcOrd="0" destOrd="0" presId="urn:microsoft.com/office/officeart/2005/8/layout/cycle7"/>
    <dgm:cxn modelId="{FACC52EF-616F-AA4A-A377-48F3252C1B02}" type="presOf" srcId="{4E3B16CA-2346-0441-B224-A7EFBC62A269}" destId="{AD76C235-1269-F149-93FF-BD4B4488F03E}" srcOrd="1" destOrd="0" presId="urn:microsoft.com/office/officeart/2005/8/layout/cycle7"/>
    <dgm:cxn modelId="{1A75B5EF-4A62-9A49-BF39-87D474AE1C03}" type="presOf" srcId="{ACC4066E-469B-B94F-83AD-6C80C777D749}" destId="{B1309B96-73B8-FF4A-BA45-D006B6B634B7}" srcOrd="0" destOrd="0" presId="urn:microsoft.com/office/officeart/2005/8/layout/cycle7"/>
    <dgm:cxn modelId="{59839541-9CBE-FF45-ABA9-56EAEDD4416A}" type="presParOf" srcId="{E933B2D8-B70E-014A-BBF8-7C0FFE240E48}" destId="{43569703-89D7-0645-AF87-0E602F7B5461}" srcOrd="0" destOrd="0" presId="urn:microsoft.com/office/officeart/2005/8/layout/cycle7"/>
    <dgm:cxn modelId="{6E703326-8FCB-1F43-B6B3-00C9AF84D68E}" type="presParOf" srcId="{E933B2D8-B70E-014A-BBF8-7C0FFE240E48}" destId="{4BE159D6-392A-B04D-9D59-8F9C652C28D4}" srcOrd="1" destOrd="0" presId="urn:microsoft.com/office/officeart/2005/8/layout/cycle7"/>
    <dgm:cxn modelId="{64A187C1-B4CE-F14C-9F89-A0A8C7858497}" type="presParOf" srcId="{4BE159D6-392A-B04D-9D59-8F9C652C28D4}" destId="{AD76C235-1269-F149-93FF-BD4B4488F03E}" srcOrd="0" destOrd="0" presId="urn:microsoft.com/office/officeart/2005/8/layout/cycle7"/>
    <dgm:cxn modelId="{C39E5AA1-28FC-2D42-B24F-800C9705811E}" type="presParOf" srcId="{E933B2D8-B70E-014A-BBF8-7C0FFE240E48}" destId="{56B663EA-309F-1A42-9CDE-4E4826EE0E9F}" srcOrd="2" destOrd="0" presId="urn:microsoft.com/office/officeart/2005/8/layout/cycle7"/>
    <dgm:cxn modelId="{411C2188-72C5-3844-9E5E-4E430C8F83D7}" type="presParOf" srcId="{E933B2D8-B70E-014A-BBF8-7C0FFE240E48}" destId="{B1309B96-73B8-FF4A-BA45-D006B6B634B7}" srcOrd="3" destOrd="0" presId="urn:microsoft.com/office/officeart/2005/8/layout/cycle7"/>
    <dgm:cxn modelId="{EB7F0999-43A0-3549-A82B-205A596854D1}" type="presParOf" srcId="{B1309B96-73B8-FF4A-BA45-D006B6B634B7}" destId="{F925E4D2-DEA7-A94A-B333-DDCEE5364AAC}" srcOrd="0" destOrd="0" presId="urn:microsoft.com/office/officeart/2005/8/layout/cycle7"/>
    <dgm:cxn modelId="{B00E68BF-F78B-654C-8C2A-50A4DC0E3B0D}" type="presParOf" srcId="{E933B2D8-B70E-014A-BBF8-7C0FFE240E48}" destId="{417C27CF-AD8A-334D-90EA-C097E42DCDA3}" srcOrd="4" destOrd="0" presId="urn:microsoft.com/office/officeart/2005/8/layout/cycle7"/>
    <dgm:cxn modelId="{05EE0340-1769-E049-9D04-01F3A981474D}" type="presParOf" srcId="{E933B2D8-B70E-014A-BBF8-7C0FFE240E48}" destId="{46C56028-4314-6E4A-8A2C-48506EEB4397}" srcOrd="5" destOrd="0" presId="urn:microsoft.com/office/officeart/2005/8/layout/cycle7"/>
    <dgm:cxn modelId="{A4C2862B-B873-AC4F-A5F2-A5206B932D3B}" type="presParOf" srcId="{46C56028-4314-6E4A-8A2C-48506EEB4397}" destId="{78E40E2C-1840-3644-979B-1B2204172E2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0ADA26-CD13-9149-906C-CF6ADA68F8E5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F565D646-EB6D-2840-BAF6-D1A8E8CF958F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Calculated </a:t>
          </a: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quantities</a:t>
          </a: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(ab initio)</a:t>
          </a:r>
          <a:endParaRPr lang="en-US" b="1" dirty="0"/>
        </a:p>
      </dgm:t>
    </dgm:pt>
    <dgm:pt modelId="{8EDB39F4-61B2-FE44-95F5-0A8FC16E5AF7}" type="parTrans" cxnId="{04931599-A1B3-6142-A511-1BF16A7CCB24}">
      <dgm:prSet/>
      <dgm:spPr/>
      <dgm:t>
        <a:bodyPr/>
        <a:lstStyle/>
        <a:p>
          <a:endParaRPr lang="en-US"/>
        </a:p>
      </dgm:t>
    </dgm:pt>
    <dgm:pt modelId="{06E2DB6F-1C82-FE40-A0A1-403F51DCAF91}" type="sibTrans" cxnId="{04931599-A1B3-6142-A511-1BF16A7CCB24}">
      <dgm:prSet/>
      <dgm:spPr/>
      <dgm:t>
        <a:bodyPr/>
        <a:lstStyle/>
        <a:p>
          <a:endParaRPr lang="en-US"/>
        </a:p>
      </dgm:t>
    </dgm:pt>
    <dgm:pt modelId="{D30555C5-72AC-B146-BD23-51DC245924F0}">
      <dgm:prSet phldrT="[Text]" custT="1"/>
      <dgm:spPr/>
      <dgm:t>
        <a:bodyPr/>
        <a:lstStyle/>
        <a:p>
          <a:pPr algn="ctr"/>
          <a:r>
            <a:rPr lang="en-US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Learning Methods</a:t>
          </a:r>
        </a:p>
        <a:p>
          <a:pPr algn="l"/>
          <a:endParaRPr lang="en-US" sz="17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Neural network</a:t>
          </a:r>
        </a:p>
        <a:p>
          <a:pPr algn="l"/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Correlation method</a:t>
          </a:r>
        </a:p>
        <a:p>
          <a:pPr algn="l"/>
          <a:r>
            <a: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en-US" sz="1700" dirty="0">
            <a:solidFill>
              <a:schemeClr val="tx1"/>
            </a:solidFill>
          </a:endParaRPr>
        </a:p>
      </dgm:t>
    </dgm:pt>
    <dgm:pt modelId="{535462CE-E9DF-C545-BA65-A75133056C5C}" type="parTrans" cxnId="{E1DEC7A5-CB6B-E645-A218-8C5FF33C21AB}">
      <dgm:prSet/>
      <dgm:spPr/>
      <dgm:t>
        <a:bodyPr/>
        <a:lstStyle/>
        <a:p>
          <a:endParaRPr lang="en-US"/>
        </a:p>
      </dgm:t>
    </dgm:pt>
    <dgm:pt modelId="{B031C2BB-0A96-624A-8D00-9493780BE6F6}" type="sibTrans" cxnId="{E1DEC7A5-CB6B-E645-A218-8C5FF33C21AB}">
      <dgm:prSet/>
      <dgm:spPr/>
      <dgm:t>
        <a:bodyPr/>
        <a:lstStyle/>
        <a:p>
          <a:endParaRPr lang="en-US"/>
        </a:p>
      </dgm:t>
    </dgm:pt>
    <dgm:pt modelId="{4D6C2543-455B-F741-9C9C-E2108C1762DF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Macroscopic </a:t>
          </a:r>
        </a:p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  <a:endParaRPr lang="en-US" b="1" dirty="0"/>
        </a:p>
      </dgm:t>
    </dgm:pt>
    <dgm:pt modelId="{44C4C872-9F2A-6B44-8401-66CD89D530E7}" type="parTrans" cxnId="{5B1A8807-0E6E-8C46-9E35-6FE91F8FB811}">
      <dgm:prSet/>
      <dgm:spPr/>
      <dgm:t>
        <a:bodyPr/>
        <a:lstStyle/>
        <a:p>
          <a:endParaRPr lang="en-US"/>
        </a:p>
      </dgm:t>
    </dgm:pt>
    <dgm:pt modelId="{F6ECAF84-626B-C548-A591-043C7BBB8F46}" type="sibTrans" cxnId="{5B1A8807-0E6E-8C46-9E35-6FE91F8FB811}">
      <dgm:prSet/>
      <dgm:spPr/>
      <dgm:t>
        <a:bodyPr/>
        <a:lstStyle/>
        <a:p>
          <a:endParaRPr lang="en-US"/>
        </a:p>
      </dgm:t>
    </dgm:pt>
    <dgm:pt modelId="{4BC0138B-500A-F944-BE39-39005E235EA6}" type="pres">
      <dgm:prSet presAssocID="{9D0ADA26-CD13-9149-906C-CF6ADA68F8E5}" presName="Name0" presStyleCnt="0">
        <dgm:presLayoutVars>
          <dgm:dir/>
          <dgm:resizeHandles val="exact"/>
        </dgm:presLayoutVars>
      </dgm:prSet>
      <dgm:spPr/>
    </dgm:pt>
    <dgm:pt modelId="{71D9ACB7-98FF-5242-A6D1-934D6AE7BEDA}" type="pres">
      <dgm:prSet presAssocID="{F565D646-EB6D-2840-BAF6-D1A8E8CF958F}" presName="node" presStyleLbl="node1" presStyleIdx="0" presStyleCnt="3">
        <dgm:presLayoutVars>
          <dgm:bulletEnabled val="1"/>
        </dgm:presLayoutVars>
      </dgm:prSet>
      <dgm:spPr/>
    </dgm:pt>
    <dgm:pt modelId="{5D2AC224-8C9A-924D-9AA9-A294A4930E1E}" type="pres">
      <dgm:prSet presAssocID="{06E2DB6F-1C82-FE40-A0A1-403F51DCAF91}" presName="sibTrans" presStyleLbl="sibTrans2D1" presStyleIdx="0" presStyleCnt="2"/>
      <dgm:spPr/>
    </dgm:pt>
    <dgm:pt modelId="{56405B94-E783-8D48-A0F8-9F58E83142EA}" type="pres">
      <dgm:prSet presAssocID="{06E2DB6F-1C82-FE40-A0A1-403F51DCAF91}" presName="connectorText" presStyleLbl="sibTrans2D1" presStyleIdx="0" presStyleCnt="2"/>
      <dgm:spPr/>
    </dgm:pt>
    <dgm:pt modelId="{B3FDA77A-E13D-2642-8EC4-4E882005430E}" type="pres">
      <dgm:prSet presAssocID="{D30555C5-72AC-B146-BD23-51DC245924F0}" presName="node" presStyleLbl="node1" presStyleIdx="1" presStyleCnt="3" custScaleX="160168">
        <dgm:presLayoutVars>
          <dgm:bulletEnabled val="1"/>
        </dgm:presLayoutVars>
      </dgm:prSet>
      <dgm:spPr/>
    </dgm:pt>
    <dgm:pt modelId="{DB264EF5-04AC-184F-86CC-D2B8E3C61630}" type="pres">
      <dgm:prSet presAssocID="{B031C2BB-0A96-624A-8D00-9493780BE6F6}" presName="sibTrans" presStyleLbl="sibTrans2D1" presStyleIdx="1" presStyleCnt="2"/>
      <dgm:spPr/>
    </dgm:pt>
    <dgm:pt modelId="{74D57FBC-F5F9-614F-9BB8-D75E66700793}" type="pres">
      <dgm:prSet presAssocID="{B031C2BB-0A96-624A-8D00-9493780BE6F6}" presName="connectorText" presStyleLbl="sibTrans2D1" presStyleIdx="1" presStyleCnt="2"/>
      <dgm:spPr/>
    </dgm:pt>
    <dgm:pt modelId="{DBB82818-C2A4-DB45-87FF-A68001579BB5}" type="pres">
      <dgm:prSet presAssocID="{4D6C2543-455B-F741-9C9C-E2108C1762DF}" presName="node" presStyleLbl="node1" presStyleIdx="2" presStyleCnt="3">
        <dgm:presLayoutVars>
          <dgm:bulletEnabled val="1"/>
        </dgm:presLayoutVars>
      </dgm:prSet>
      <dgm:spPr/>
    </dgm:pt>
  </dgm:ptLst>
  <dgm:cxnLst>
    <dgm:cxn modelId="{5B1A8807-0E6E-8C46-9E35-6FE91F8FB811}" srcId="{9D0ADA26-CD13-9149-906C-CF6ADA68F8E5}" destId="{4D6C2543-455B-F741-9C9C-E2108C1762DF}" srcOrd="2" destOrd="0" parTransId="{44C4C872-9F2A-6B44-8401-66CD89D530E7}" sibTransId="{F6ECAF84-626B-C548-A591-043C7BBB8F46}"/>
    <dgm:cxn modelId="{555AAE11-D4A4-A042-9D81-7F0C69A3139B}" type="presOf" srcId="{D30555C5-72AC-B146-BD23-51DC245924F0}" destId="{B3FDA77A-E13D-2642-8EC4-4E882005430E}" srcOrd="0" destOrd="0" presId="urn:microsoft.com/office/officeart/2005/8/layout/process1"/>
    <dgm:cxn modelId="{526B4A14-776E-154D-8617-CD1507E50A8C}" type="presOf" srcId="{B031C2BB-0A96-624A-8D00-9493780BE6F6}" destId="{74D57FBC-F5F9-614F-9BB8-D75E66700793}" srcOrd="1" destOrd="0" presId="urn:microsoft.com/office/officeart/2005/8/layout/process1"/>
    <dgm:cxn modelId="{8DD32521-0C46-234A-846B-DE1A6E125DCA}" type="presOf" srcId="{4D6C2543-455B-F741-9C9C-E2108C1762DF}" destId="{DBB82818-C2A4-DB45-87FF-A68001579BB5}" srcOrd="0" destOrd="0" presId="urn:microsoft.com/office/officeart/2005/8/layout/process1"/>
    <dgm:cxn modelId="{0F37133D-B9CE-7C4A-B751-E34A33BE1D32}" type="presOf" srcId="{F565D646-EB6D-2840-BAF6-D1A8E8CF958F}" destId="{71D9ACB7-98FF-5242-A6D1-934D6AE7BEDA}" srcOrd="0" destOrd="0" presId="urn:microsoft.com/office/officeart/2005/8/layout/process1"/>
    <dgm:cxn modelId="{EEACBE4F-34E7-294F-B9F6-17AA1DA7A40C}" type="presOf" srcId="{06E2DB6F-1C82-FE40-A0A1-403F51DCAF91}" destId="{5D2AC224-8C9A-924D-9AA9-A294A4930E1E}" srcOrd="0" destOrd="0" presId="urn:microsoft.com/office/officeart/2005/8/layout/process1"/>
    <dgm:cxn modelId="{DAE76B5D-F440-2A45-8993-4BE2CACFFB56}" type="presOf" srcId="{06E2DB6F-1C82-FE40-A0A1-403F51DCAF91}" destId="{56405B94-E783-8D48-A0F8-9F58E83142EA}" srcOrd="1" destOrd="0" presId="urn:microsoft.com/office/officeart/2005/8/layout/process1"/>
    <dgm:cxn modelId="{04931599-A1B3-6142-A511-1BF16A7CCB24}" srcId="{9D0ADA26-CD13-9149-906C-CF6ADA68F8E5}" destId="{F565D646-EB6D-2840-BAF6-D1A8E8CF958F}" srcOrd="0" destOrd="0" parTransId="{8EDB39F4-61B2-FE44-95F5-0A8FC16E5AF7}" sibTransId="{06E2DB6F-1C82-FE40-A0A1-403F51DCAF91}"/>
    <dgm:cxn modelId="{E1DEC7A5-CB6B-E645-A218-8C5FF33C21AB}" srcId="{9D0ADA26-CD13-9149-906C-CF6ADA68F8E5}" destId="{D30555C5-72AC-B146-BD23-51DC245924F0}" srcOrd="1" destOrd="0" parTransId="{535462CE-E9DF-C545-BA65-A75133056C5C}" sibTransId="{B031C2BB-0A96-624A-8D00-9493780BE6F6}"/>
    <dgm:cxn modelId="{2A7708AB-23CF-FD47-A7CD-504E81189BDC}" type="presOf" srcId="{B031C2BB-0A96-624A-8D00-9493780BE6F6}" destId="{DB264EF5-04AC-184F-86CC-D2B8E3C61630}" srcOrd="0" destOrd="0" presId="urn:microsoft.com/office/officeart/2005/8/layout/process1"/>
    <dgm:cxn modelId="{4105AEAB-11C7-8B4F-98FB-24F0D046CB2B}" type="presOf" srcId="{9D0ADA26-CD13-9149-906C-CF6ADA68F8E5}" destId="{4BC0138B-500A-F944-BE39-39005E235EA6}" srcOrd="0" destOrd="0" presId="urn:microsoft.com/office/officeart/2005/8/layout/process1"/>
    <dgm:cxn modelId="{36574DCC-CDA0-4840-8F15-09F9BF875719}" type="presParOf" srcId="{4BC0138B-500A-F944-BE39-39005E235EA6}" destId="{71D9ACB7-98FF-5242-A6D1-934D6AE7BEDA}" srcOrd="0" destOrd="0" presId="urn:microsoft.com/office/officeart/2005/8/layout/process1"/>
    <dgm:cxn modelId="{636F4B94-B68D-3442-B46D-7925127E99B2}" type="presParOf" srcId="{4BC0138B-500A-F944-BE39-39005E235EA6}" destId="{5D2AC224-8C9A-924D-9AA9-A294A4930E1E}" srcOrd="1" destOrd="0" presId="urn:microsoft.com/office/officeart/2005/8/layout/process1"/>
    <dgm:cxn modelId="{10241606-3037-E845-8B67-3979CB63EF38}" type="presParOf" srcId="{5D2AC224-8C9A-924D-9AA9-A294A4930E1E}" destId="{56405B94-E783-8D48-A0F8-9F58E83142EA}" srcOrd="0" destOrd="0" presId="urn:microsoft.com/office/officeart/2005/8/layout/process1"/>
    <dgm:cxn modelId="{BA9E4548-6BE4-2A4C-BC76-69B34154B1F7}" type="presParOf" srcId="{4BC0138B-500A-F944-BE39-39005E235EA6}" destId="{B3FDA77A-E13D-2642-8EC4-4E882005430E}" srcOrd="2" destOrd="0" presId="urn:microsoft.com/office/officeart/2005/8/layout/process1"/>
    <dgm:cxn modelId="{1499CB65-DFAE-B240-97A9-A173D7EE18F4}" type="presParOf" srcId="{4BC0138B-500A-F944-BE39-39005E235EA6}" destId="{DB264EF5-04AC-184F-86CC-D2B8E3C61630}" srcOrd="3" destOrd="0" presId="urn:microsoft.com/office/officeart/2005/8/layout/process1"/>
    <dgm:cxn modelId="{0A96B7E4-C03E-7E46-A674-3BB9CF84FDA3}" type="presParOf" srcId="{DB264EF5-04AC-184F-86CC-D2B8E3C61630}" destId="{74D57FBC-F5F9-614F-9BB8-D75E66700793}" srcOrd="0" destOrd="0" presId="urn:microsoft.com/office/officeart/2005/8/layout/process1"/>
    <dgm:cxn modelId="{092F174C-414A-E04D-82AE-7EB70F321ED5}" type="presParOf" srcId="{4BC0138B-500A-F944-BE39-39005E235EA6}" destId="{DBB82818-C2A4-DB45-87FF-A68001579BB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D26989-CF0A-5E4A-BADB-01465829A322}" type="doc">
      <dgm:prSet loTypeId="urn:microsoft.com/office/officeart/2005/8/layout/process1" loCatId="pyramid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170EE1-EEE2-D84D-A70B-2AE78938CBBF}">
      <dgm:prSet phldrT="[Text]" custT="1"/>
      <dgm:spPr/>
      <dgm:t>
        <a:bodyPr/>
        <a:lstStyle/>
        <a:p>
          <a:pPr algn="ctr">
            <a:lnSpc>
              <a:spcPct val="120000"/>
            </a:lnSpc>
          </a:pPr>
          <a:r>
            <a:rPr lang="en-US" sz="1600" b="1" dirty="0">
              <a:latin typeface="Times" pitchFamily="2" charset="0"/>
            </a:rPr>
            <a:t>Doubling every </a:t>
          </a:r>
          <a:r>
            <a:rPr lang="en-US" altLang="zh-CN" sz="1600" b="1" dirty="0">
              <a:latin typeface="Times" pitchFamily="2" charset="0"/>
            </a:rPr>
            <a:t>18</a:t>
          </a:r>
          <a:r>
            <a:rPr lang="zh-CN" altLang="en-US" sz="1600" b="1" dirty="0">
              <a:latin typeface="Times" pitchFamily="2" charset="0"/>
            </a:rPr>
            <a:t> </a:t>
          </a:r>
          <a:r>
            <a:rPr lang="en-US" altLang="zh-CN" sz="1600" b="1" dirty="0">
              <a:latin typeface="Times" pitchFamily="2" charset="0"/>
            </a:rPr>
            <a:t>months</a:t>
          </a:r>
          <a:endParaRPr lang="en-US" sz="1600" dirty="0"/>
        </a:p>
      </dgm:t>
    </dgm:pt>
    <dgm:pt modelId="{4BC6688F-43CE-BF47-B0BC-23832BC846A2}" type="parTrans" cxnId="{B237421C-FDC8-FC49-9A93-DB14C3D6CC14}">
      <dgm:prSet/>
      <dgm:spPr/>
      <dgm:t>
        <a:bodyPr/>
        <a:lstStyle/>
        <a:p>
          <a:endParaRPr lang="en-US"/>
        </a:p>
      </dgm:t>
    </dgm:pt>
    <dgm:pt modelId="{84ABE47F-0ACB-7740-A129-3FF8349AA28F}" type="sibTrans" cxnId="{B237421C-FDC8-FC49-9A93-DB14C3D6CC14}">
      <dgm:prSet/>
      <dgm:spPr/>
      <dgm:t>
        <a:bodyPr/>
        <a:lstStyle/>
        <a:p>
          <a:endParaRPr lang="en-US"/>
        </a:p>
      </dgm:t>
    </dgm:pt>
    <dgm:pt modelId="{67B0E9D6-EA76-EF4C-B759-801682DFC06F}">
      <dgm:prSet phldrT="[Text]" custT="1"/>
      <dgm:spPr/>
      <dgm:t>
        <a:bodyPr/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" pitchFamily="2" charset="0"/>
              <a:ea typeface="+mn-ea"/>
              <a:cs typeface="+mn-cs"/>
            </a:rPr>
            <a:t>30 years </a:t>
          </a:r>
          <a:endParaRPr lang="en-US" sz="1800" b="1" kern="1200" dirty="0">
            <a:latin typeface="Times" pitchFamily="2" charset="0"/>
            <a:ea typeface="+mn-ea"/>
            <a:cs typeface="+mn-cs"/>
          </a:endParaRPr>
        </a:p>
      </dgm:t>
    </dgm:pt>
    <dgm:pt modelId="{49AD691A-EFF6-CA4B-A629-20CA9D6A952A}" type="parTrans" cxnId="{E7A537A4-E738-8049-BC03-AF3C73BD5640}">
      <dgm:prSet/>
      <dgm:spPr/>
      <dgm:t>
        <a:bodyPr/>
        <a:lstStyle/>
        <a:p>
          <a:endParaRPr lang="en-US"/>
        </a:p>
      </dgm:t>
    </dgm:pt>
    <dgm:pt modelId="{9E03829C-673D-6543-B460-C2A0BEA851EC}" type="sibTrans" cxnId="{E7A537A4-E738-8049-BC03-AF3C73BD5640}">
      <dgm:prSet/>
      <dgm:spPr/>
      <dgm:t>
        <a:bodyPr/>
        <a:lstStyle/>
        <a:p>
          <a:endParaRPr lang="en-US"/>
        </a:p>
      </dgm:t>
    </dgm:pt>
    <dgm:pt modelId="{116B318E-7151-B746-BDDF-090D6E49C2A3}">
      <dgm:prSet phldrT="[Text]" custT="1"/>
      <dgm:spPr/>
      <dgm:t>
        <a:bodyPr/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" pitchFamily="2" charset="0"/>
              <a:ea typeface="+mn-ea"/>
              <a:cs typeface="+mn-cs"/>
            </a:rPr>
            <a:t>10</a:t>
          </a:r>
          <a:r>
            <a:rPr lang="en-US" sz="1600" b="1" kern="1200" baseline="30000">
              <a:latin typeface="Times" pitchFamily="2" charset="0"/>
              <a:ea typeface="+mn-ea"/>
              <a:cs typeface="+mn-cs"/>
            </a:rPr>
            <a:t>6</a:t>
          </a:r>
          <a:r>
            <a:rPr lang="en-US" sz="1600" b="1" kern="1200">
              <a:latin typeface="Times" pitchFamily="2" charset="0"/>
              <a:ea typeface="+mn-ea"/>
              <a:cs typeface="+mn-cs"/>
            </a:rPr>
            <a:t> increase in performance</a:t>
          </a:r>
          <a:endParaRPr lang="en-US" sz="1600" b="1" kern="1200" dirty="0">
            <a:latin typeface="Times" pitchFamily="2" charset="0"/>
            <a:ea typeface="+mn-ea"/>
            <a:cs typeface="+mn-cs"/>
          </a:endParaRPr>
        </a:p>
      </dgm:t>
    </dgm:pt>
    <dgm:pt modelId="{49D77968-A692-8541-A409-EAC13CE90E9A}" type="sibTrans" cxnId="{DE4E8405-D9C3-2E43-A74D-8B2A274C2454}">
      <dgm:prSet/>
      <dgm:spPr/>
      <dgm:t>
        <a:bodyPr/>
        <a:lstStyle/>
        <a:p>
          <a:endParaRPr lang="en-US"/>
        </a:p>
      </dgm:t>
    </dgm:pt>
    <dgm:pt modelId="{10DC4F4C-F25E-6646-AEDC-02BFAB3EA8FA}" type="parTrans" cxnId="{DE4E8405-D9C3-2E43-A74D-8B2A274C2454}">
      <dgm:prSet/>
      <dgm:spPr/>
      <dgm:t>
        <a:bodyPr/>
        <a:lstStyle/>
        <a:p>
          <a:endParaRPr lang="en-US"/>
        </a:p>
      </dgm:t>
    </dgm:pt>
    <dgm:pt modelId="{86796B19-A12F-964D-9C79-626E7D5E25D8}" type="pres">
      <dgm:prSet presAssocID="{80D26989-CF0A-5E4A-BADB-01465829A322}" presName="Name0" presStyleCnt="0">
        <dgm:presLayoutVars>
          <dgm:dir/>
          <dgm:resizeHandles val="exact"/>
        </dgm:presLayoutVars>
      </dgm:prSet>
      <dgm:spPr/>
    </dgm:pt>
    <dgm:pt modelId="{179B6839-A4E5-254D-8061-E9D1AEFF4008}" type="pres">
      <dgm:prSet presAssocID="{FB170EE1-EEE2-D84D-A70B-2AE78938CBBF}" presName="node" presStyleLbl="node1" presStyleIdx="0" presStyleCnt="3">
        <dgm:presLayoutVars>
          <dgm:bulletEnabled val="1"/>
        </dgm:presLayoutVars>
      </dgm:prSet>
      <dgm:spPr/>
    </dgm:pt>
    <dgm:pt modelId="{596CD0F1-F248-F742-9976-4FDF72D0903A}" type="pres">
      <dgm:prSet presAssocID="{84ABE47F-0ACB-7740-A129-3FF8349AA28F}" presName="sibTrans" presStyleLbl="sibTrans2D1" presStyleIdx="0" presStyleCnt="2"/>
      <dgm:spPr/>
    </dgm:pt>
    <dgm:pt modelId="{FF2B45EA-2CD8-AD4B-A515-9C44AB5C27E0}" type="pres">
      <dgm:prSet presAssocID="{84ABE47F-0ACB-7740-A129-3FF8349AA28F}" presName="connectorText" presStyleLbl="sibTrans2D1" presStyleIdx="0" presStyleCnt="2"/>
      <dgm:spPr/>
    </dgm:pt>
    <dgm:pt modelId="{A2EE82D2-CA2F-CC4B-A070-ECB92CAA285A}" type="pres">
      <dgm:prSet presAssocID="{67B0E9D6-EA76-EF4C-B759-801682DFC06F}" presName="node" presStyleLbl="node1" presStyleIdx="1" presStyleCnt="3">
        <dgm:presLayoutVars>
          <dgm:bulletEnabled val="1"/>
        </dgm:presLayoutVars>
      </dgm:prSet>
      <dgm:spPr/>
    </dgm:pt>
    <dgm:pt modelId="{B4D1DED3-2612-4841-8D95-DEA592DEAA16}" type="pres">
      <dgm:prSet presAssocID="{9E03829C-673D-6543-B460-C2A0BEA851EC}" presName="sibTrans" presStyleLbl="sibTrans2D1" presStyleIdx="1" presStyleCnt="2"/>
      <dgm:spPr/>
    </dgm:pt>
    <dgm:pt modelId="{73721215-8FB1-6D45-9CD3-52AE1CC8EA46}" type="pres">
      <dgm:prSet presAssocID="{9E03829C-673D-6543-B460-C2A0BEA851EC}" presName="connectorText" presStyleLbl="sibTrans2D1" presStyleIdx="1" presStyleCnt="2"/>
      <dgm:spPr/>
    </dgm:pt>
    <dgm:pt modelId="{84494939-10F4-DB46-BDBF-7F3A954F856C}" type="pres">
      <dgm:prSet presAssocID="{116B318E-7151-B746-BDDF-090D6E49C2A3}" presName="node" presStyleLbl="node1" presStyleIdx="2" presStyleCnt="3">
        <dgm:presLayoutVars>
          <dgm:bulletEnabled val="1"/>
        </dgm:presLayoutVars>
      </dgm:prSet>
      <dgm:spPr/>
    </dgm:pt>
  </dgm:ptLst>
  <dgm:cxnLst>
    <dgm:cxn modelId="{DE4E8405-D9C3-2E43-A74D-8B2A274C2454}" srcId="{80D26989-CF0A-5E4A-BADB-01465829A322}" destId="{116B318E-7151-B746-BDDF-090D6E49C2A3}" srcOrd="2" destOrd="0" parTransId="{10DC4F4C-F25E-6646-AEDC-02BFAB3EA8FA}" sibTransId="{49D77968-A692-8541-A409-EAC13CE90E9A}"/>
    <dgm:cxn modelId="{B237421C-FDC8-FC49-9A93-DB14C3D6CC14}" srcId="{80D26989-CF0A-5E4A-BADB-01465829A322}" destId="{FB170EE1-EEE2-D84D-A70B-2AE78938CBBF}" srcOrd="0" destOrd="0" parTransId="{4BC6688F-43CE-BF47-B0BC-23832BC846A2}" sibTransId="{84ABE47F-0ACB-7740-A129-3FF8349AA28F}"/>
    <dgm:cxn modelId="{1F32AA56-2861-1D4D-8A6B-D3339E215D76}" type="presOf" srcId="{80D26989-CF0A-5E4A-BADB-01465829A322}" destId="{86796B19-A12F-964D-9C79-626E7D5E25D8}" srcOrd="0" destOrd="0" presId="urn:microsoft.com/office/officeart/2005/8/layout/process1"/>
    <dgm:cxn modelId="{F1B42D79-DFC9-F64F-B57C-9D3DDAC458DF}" type="presOf" srcId="{116B318E-7151-B746-BDDF-090D6E49C2A3}" destId="{84494939-10F4-DB46-BDBF-7F3A954F856C}" srcOrd="0" destOrd="0" presId="urn:microsoft.com/office/officeart/2005/8/layout/process1"/>
    <dgm:cxn modelId="{E9938796-85B0-7945-9709-27CB26CC3FB1}" type="presOf" srcId="{84ABE47F-0ACB-7740-A129-3FF8349AA28F}" destId="{596CD0F1-F248-F742-9976-4FDF72D0903A}" srcOrd="0" destOrd="0" presId="urn:microsoft.com/office/officeart/2005/8/layout/process1"/>
    <dgm:cxn modelId="{E7A537A4-E738-8049-BC03-AF3C73BD5640}" srcId="{80D26989-CF0A-5E4A-BADB-01465829A322}" destId="{67B0E9D6-EA76-EF4C-B759-801682DFC06F}" srcOrd="1" destOrd="0" parTransId="{49AD691A-EFF6-CA4B-A629-20CA9D6A952A}" sibTransId="{9E03829C-673D-6543-B460-C2A0BEA851EC}"/>
    <dgm:cxn modelId="{58FC9EA6-0DF3-5340-8AEC-FEDE55B96384}" type="presOf" srcId="{9E03829C-673D-6543-B460-C2A0BEA851EC}" destId="{73721215-8FB1-6D45-9CD3-52AE1CC8EA46}" srcOrd="1" destOrd="0" presId="urn:microsoft.com/office/officeart/2005/8/layout/process1"/>
    <dgm:cxn modelId="{98CC3BBB-8812-EE43-B76D-4DE04EBC6C2C}" type="presOf" srcId="{9E03829C-673D-6543-B460-C2A0BEA851EC}" destId="{B4D1DED3-2612-4841-8D95-DEA592DEAA16}" srcOrd="0" destOrd="0" presId="urn:microsoft.com/office/officeart/2005/8/layout/process1"/>
    <dgm:cxn modelId="{34123FC2-8D92-8F4E-ACE0-6D57318F6B89}" type="presOf" srcId="{FB170EE1-EEE2-D84D-A70B-2AE78938CBBF}" destId="{179B6839-A4E5-254D-8061-E9D1AEFF4008}" srcOrd="0" destOrd="0" presId="urn:microsoft.com/office/officeart/2005/8/layout/process1"/>
    <dgm:cxn modelId="{57114CF5-2B67-C54E-9AD4-B14325B766D5}" type="presOf" srcId="{67B0E9D6-EA76-EF4C-B759-801682DFC06F}" destId="{A2EE82D2-CA2F-CC4B-A070-ECB92CAA285A}" srcOrd="0" destOrd="0" presId="urn:microsoft.com/office/officeart/2005/8/layout/process1"/>
    <dgm:cxn modelId="{90F639FF-DFCA-0C40-964B-0C059D47B657}" type="presOf" srcId="{84ABE47F-0ACB-7740-A129-3FF8349AA28F}" destId="{FF2B45EA-2CD8-AD4B-A515-9C44AB5C27E0}" srcOrd="1" destOrd="0" presId="urn:microsoft.com/office/officeart/2005/8/layout/process1"/>
    <dgm:cxn modelId="{C21EF645-A5F6-E24F-89B5-6EFBB8AB2C4A}" type="presParOf" srcId="{86796B19-A12F-964D-9C79-626E7D5E25D8}" destId="{179B6839-A4E5-254D-8061-E9D1AEFF4008}" srcOrd="0" destOrd="0" presId="urn:microsoft.com/office/officeart/2005/8/layout/process1"/>
    <dgm:cxn modelId="{4C14BDA9-2F8F-2B4B-80D7-878ADF4B6FCD}" type="presParOf" srcId="{86796B19-A12F-964D-9C79-626E7D5E25D8}" destId="{596CD0F1-F248-F742-9976-4FDF72D0903A}" srcOrd="1" destOrd="0" presId="urn:microsoft.com/office/officeart/2005/8/layout/process1"/>
    <dgm:cxn modelId="{5D5E2853-0DCF-CA49-BEC4-5B5D4D88861F}" type="presParOf" srcId="{596CD0F1-F248-F742-9976-4FDF72D0903A}" destId="{FF2B45EA-2CD8-AD4B-A515-9C44AB5C27E0}" srcOrd="0" destOrd="0" presId="urn:microsoft.com/office/officeart/2005/8/layout/process1"/>
    <dgm:cxn modelId="{E7396B3A-EB92-C043-BDB5-3F9CDE9A3340}" type="presParOf" srcId="{86796B19-A12F-964D-9C79-626E7D5E25D8}" destId="{A2EE82D2-CA2F-CC4B-A070-ECB92CAA285A}" srcOrd="2" destOrd="0" presId="urn:microsoft.com/office/officeart/2005/8/layout/process1"/>
    <dgm:cxn modelId="{13FF19F9-F374-3646-B0F7-3A8BD05B90C3}" type="presParOf" srcId="{86796B19-A12F-964D-9C79-626E7D5E25D8}" destId="{B4D1DED3-2612-4841-8D95-DEA592DEAA16}" srcOrd="3" destOrd="0" presId="urn:microsoft.com/office/officeart/2005/8/layout/process1"/>
    <dgm:cxn modelId="{7EE349F2-29B5-1543-9CA1-22C31789201E}" type="presParOf" srcId="{B4D1DED3-2612-4841-8D95-DEA592DEAA16}" destId="{73721215-8FB1-6D45-9CD3-52AE1CC8EA46}" srcOrd="0" destOrd="0" presId="urn:microsoft.com/office/officeart/2005/8/layout/process1"/>
    <dgm:cxn modelId="{EF0175C2-3EC9-F641-8CB2-AA7B5BC0F001}" type="presParOf" srcId="{86796B19-A12F-964D-9C79-626E7D5E25D8}" destId="{84494939-10F4-DB46-BDBF-7F3A954F856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D7F62-1B80-5642-A61E-357C683788DB}">
      <dsp:nvSpPr>
        <dsp:cNvPr id="0" name=""/>
        <dsp:cNvSpPr/>
      </dsp:nvSpPr>
      <dsp:spPr>
        <a:xfrm>
          <a:off x="1344748" y="0"/>
          <a:ext cx="1344748" cy="1354666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ernard MT Condensed" panose="02050806060905020404" pitchFamily="18" charset="77"/>
              <a:cs typeface="Times New Roman" panose="02020603050405020304" pitchFamily="18" charset="0"/>
            </a:rPr>
            <a:t>Application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SC, PEC</a:t>
          </a:r>
        </a:p>
      </dsp:txBody>
      <dsp:txXfrm>
        <a:off x="1344748" y="0"/>
        <a:ext cx="1344748" cy="1354666"/>
      </dsp:txXfrm>
    </dsp:sp>
    <dsp:sp modelId="{BAE7E194-5320-1441-AA5F-EE8FFD31C5D7}">
      <dsp:nvSpPr>
        <dsp:cNvPr id="0" name=""/>
        <dsp:cNvSpPr/>
      </dsp:nvSpPr>
      <dsp:spPr>
        <a:xfrm>
          <a:off x="679582" y="1324186"/>
          <a:ext cx="2689497" cy="1354666"/>
        </a:xfrm>
        <a:prstGeom prst="trapezoid">
          <a:avLst>
            <a:gd name="adj" fmla="val 49634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ernard MT Condensed" panose="02050806060905020404" pitchFamily="18" charset="77"/>
              <a:cs typeface="Times New Roman" panose="02020603050405020304" pitchFamily="18" charset="0"/>
            </a:rPr>
            <a:t>Simulation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surface, low-dimension…</a:t>
          </a:r>
          <a:r>
            <a:rPr lang="en-US" sz="2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1150244" y="1324186"/>
        <a:ext cx="1748173" cy="1354666"/>
      </dsp:txXfrm>
    </dsp:sp>
    <dsp:sp modelId="{6F42CC13-8059-8F47-A917-579E2B8CF0D1}">
      <dsp:nvSpPr>
        <dsp:cNvPr id="0" name=""/>
        <dsp:cNvSpPr/>
      </dsp:nvSpPr>
      <dsp:spPr>
        <a:xfrm>
          <a:off x="0" y="2709333"/>
          <a:ext cx="4034246" cy="1354666"/>
        </a:xfrm>
        <a:prstGeom prst="trapezoid">
          <a:avLst>
            <a:gd name="adj" fmla="val 49634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Bernard MT Condensed" panose="02050806060905020404" pitchFamily="18" charset="77"/>
              <a:cs typeface="Times New Roman" panose="02020603050405020304" pitchFamily="18" charset="0"/>
            </a:rPr>
            <a:t>Method Development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strong correlation, electron-phone coupling…</a:t>
          </a:r>
        </a:p>
      </dsp:txBody>
      <dsp:txXfrm>
        <a:off x="705993" y="2709333"/>
        <a:ext cx="2622259" cy="1354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69703-89D7-0645-AF87-0E602F7B5461}">
      <dsp:nvSpPr>
        <dsp:cNvPr id="0" name=""/>
        <dsp:cNvSpPr/>
      </dsp:nvSpPr>
      <dsp:spPr>
        <a:xfrm>
          <a:off x="1762350" y="833"/>
          <a:ext cx="1594865" cy="797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Bernard MT Condensed" panose="02050806060905020404" pitchFamily="18" charset="77"/>
              <a:cs typeface="Times New Roman" panose="02020603050405020304" pitchFamily="18" charset="0"/>
            </a:rPr>
            <a:t>Simulation</a:t>
          </a:r>
        </a:p>
      </dsp:txBody>
      <dsp:txXfrm>
        <a:off x="1785706" y="24189"/>
        <a:ext cx="1548153" cy="750720"/>
      </dsp:txXfrm>
    </dsp:sp>
    <dsp:sp modelId="{4BE159D6-392A-B04D-9D59-8F9C652C28D4}">
      <dsp:nvSpPr>
        <dsp:cNvPr id="0" name=""/>
        <dsp:cNvSpPr/>
      </dsp:nvSpPr>
      <dsp:spPr>
        <a:xfrm rot="3335916">
          <a:off x="3368459" y="1224967"/>
          <a:ext cx="1222739" cy="27910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52189" y="1280787"/>
        <a:ext cx="1055279" cy="167461"/>
      </dsp:txXfrm>
    </dsp:sp>
    <dsp:sp modelId="{56B663EA-309F-1A42-9CDE-4E4826EE0E9F}">
      <dsp:nvSpPr>
        <dsp:cNvPr id="0" name=""/>
        <dsp:cNvSpPr/>
      </dsp:nvSpPr>
      <dsp:spPr>
        <a:xfrm>
          <a:off x="3323995" y="2281438"/>
          <a:ext cx="1594865" cy="797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Bernard MT Condensed" panose="02050806060905020404" pitchFamily="18" charset="77"/>
              <a:cs typeface="Times New Roman" panose="02020603050405020304" pitchFamily="18" charset="0"/>
            </a:rPr>
            <a:t>Experiment</a:t>
          </a:r>
        </a:p>
      </dsp:txBody>
      <dsp:txXfrm>
        <a:off x="3347351" y="2304794"/>
        <a:ext cx="1548153" cy="750720"/>
      </dsp:txXfrm>
    </dsp:sp>
    <dsp:sp modelId="{B1309B96-73B8-FF4A-BA45-D006B6B634B7}">
      <dsp:nvSpPr>
        <dsp:cNvPr id="0" name=""/>
        <dsp:cNvSpPr/>
      </dsp:nvSpPr>
      <dsp:spPr>
        <a:xfrm rot="10800000">
          <a:off x="1948413" y="2540603"/>
          <a:ext cx="1222739" cy="27910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032143" y="2596423"/>
        <a:ext cx="1055279" cy="167461"/>
      </dsp:txXfrm>
    </dsp:sp>
    <dsp:sp modelId="{417C27CF-AD8A-334D-90EA-C097E42DCDA3}">
      <dsp:nvSpPr>
        <dsp:cNvPr id="0" name=""/>
        <dsp:cNvSpPr/>
      </dsp:nvSpPr>
      <dsp:spPr>
        <a:xfrm>
          <a:off x="200706" y="2281438"/>
          <a:ext cx="1594865" cy="797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Bernard MT Condensed" panose="02050806060905020404" pitchFamily="18" charset="77"/>
              <a:cs typeface="Times New Roman" panose="02020603050405020304" pitchFamily="18" charset="0"/>
            </a:rPr>
            <a:t>Theory</a:t>
          </a:r>
        </a:p>
      </dsp:txBody>
      <dsp:txXfrm>
        <a:off x="224062" y="2304794"/>
        <a:ext cx="1548153" cy="750720"/>
      </dsp:txXfrm>
    </dsp:sp>
    <dsp:sp modelId="{46C56028-4314-6E4A-8A2C-48506EEB4397}">
      <dsp:nvSpPr>
        <dsp:cNvPr id="0" name=""/>
        <dsp:cNvSpPr/>
      </dsp:nvSpPr>
      <dsp:spPr>
        <a:xfrm rot="18264084">
          <a:off x="479066" y="1214635"/>
          <a:ext cx="1222739" cy="27910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62796" y="1270455"/>
        <a:ext cx="1055279" cy="167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ACB7-98FF-5242-A6D1-934D6AE7BEDA}">
      <dsp:nvSpPr>
        <dsp:cNvPr id="0" name=""/>
        <dsp:cNvSpPr/>
      </dsp:nvSpPr>
      <dsp:spPr>
        <a:xfrm>
          <a:off x="4788" y="1175248"/>
          <a:ext cx="1382749" cy="171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Calculated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quantities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(ab initio)</a:t>
          </a:r>
          <a:endParaRPr lang="en-US" sz="1700" b="1" kern="1200" dirty="0"/>
        </a:p>
      </dsp:txBody>
      <dsp:txXfrm>
        <a:off x="45287" y="1215747"/>
        <a:ext cx="1301751" cy="1632504"/>
      </dsp:txXfrm>
    </dsp:sp>
    <dsp:sp modelId="{5D2AC224-8C9A-924D-9AA9-A294A4930E1E}">
      <dsp:nvSpPr>
        <dsp:cNvPr id="0" name=""/>
        <dsp:cNvSpPr/>
      </dsp:nvSpPr>
      <dsp:spPr>
        <a:xfrm>
          <a:off x="1525813" y="1860539"/>
          <a:ext cx="293142" cy="342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25813" y="1929123"/>
        <a:ext cx="205199" cy="205753"/>
      </dsp:txXfrm>
    </dsp:sp>
    <dsp:sp modelId="{B3FDA77A-E13D-2642-8EC4-4E882005430E}">
      <dsp:nvSpPr>
        <dsp:cNvPr id="0" name=""/>
        <dsp:cNvSpPr/>
      </dsp:nvSpPr>
      <dsp:spPr>
        <a:xfrm>
          <a:off x="1940638" y="1175248"/>
          <a:ext cx="2214722" cy="171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Learning Methods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Neural network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Correlation method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990825" y="1225435"/>
        <a:ext cx="2114348" cy="1613128"/>
      </dsp:txXfrm>
    </dsp:sp>
    <dsp:sp modelId="{DB264EF5-04AC-184F-86CC-D2B8E3C61630}">
      <dsp:nvSpPr>
        <dsp:cNvPr id="0" name=""/>
        <dsp:cNvSpPr/>
      </dsp:nvSpPr>
      <dsp:spPr>
        <a:xfrm>
          <a:off x="4293636" y="1860539"/>
          <a:ext cx="293142" cy="3429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93636" y="1929123"/>
        <a:ext cx="205199" cy="205753"/>
      </dsp:txXfrm>
    </dsp:sp>
    <dsp:sp modelId="{DBB82818-C2A4-DB45-87FF-A68001579BB5}">
      <dsp:nvSpPr>
        <dsp:cNvPr id="0" name=""/>
        <dsp:cNvSpPr/>
      </dsp:nvSpPr>
      <dsp:spPr>
        <a:xfrm>
          <a:off x="4708461" y="1175248"/>
          <a:ext cx="1382749" cy="1713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Macroscopic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output</a:t>
          </a:r>
          <a:endParaRPr lang="en-US" sz="1700" b="1" kern="1200" dirty="0"/>
        </a:p>
      </dsp:txBody>
      <dsp:txXfrm>
        <a:off x="4748960" y="1215747"/>
        <a:ext cx="1301751" cy="1632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B6839-A4E5-254D-8061-E9D1AEFF4008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" pitchFamily="2" charset="0"/>
            </a:rPr>
            <a:t>Doubling every </a:t>
          </a:r>
          <a:r>
            <a:rPr lang="en-US" altLang="zh-CN" sz="1600" b="1" kern="1200" dirty="0">
              <a:latin typeface="Times" pitchFamily="2" charset="0"/>
            </a:rPr>
            <a:t>18</a:t>
          </a:r>
          <a:r>
            <a:rPr lang="zh-CN" altLang="en-US" sz="1600" b="1" kern="1200" dirty="0">
              <a:latin typeface="Times" pitchFamily="2" charset="0"/>
            </a:rPr>
            <a:t> </a:t>
          </a:r>
          <a:r>
            <a:rPr lang="en-US" altLang="zh-CN" sz="1600" b="1" kern="1200" dirty="0">
              <a:latin typeface="Times" pitchFamily="2" charset="0"/>
            </a:rPr>
            <a:t>months</a:t>
          </a:r>
          <a:endParaRPr lang="en-US" sz="1600" kern="1200" dirty="0"/>
        </a:p>
      </dsp:txBody>
      <dsp:txXfrm>
        <a:off x="33499" y="1579724"/>
        <a:ext cx="1545106" cy="904550"/>
      </dsp:txXfrm>
    </dsp:sp>
    <dsp:sp modelId="{596CD0F1-F248-F742-9976-4FDF72D0903A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66887" y="1912856"/>
        <a:ext cx="237646" cy="238286"/>
      </dsp:txXfrm>
    </dsp:sp>
    <dsp:sp modelId="{A2EE82D2-CA2F-CC4B-A070-ECB92CAA285A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" pitchFamily="2" charset="0"/>
              <a:ea typeface="+mn-ea"/>
              <a:cs typeface="+mn-cs"/>
            </a:rPr>
            <a:t>30 years </a:t>
          </a:r>
          <a:endParaRPr lang="en-US" sz="1800" b="1" kern="1200" dirty="0">
            <a:latin typeface="Times" pitchFamily="2" charset="0"/>
            <a:ea typeface="+mn-ea"/>
            <a:cs typeface="+mn-cs"/>
          </a:endParaRPr>
        </a:p>
      </dsp:txBody>
      <dsp:txXfrm>
        <a:off x="2275446" y="1579724"/>
        <a:ext cx="1545106" cy="904550"/>
      </dsp:txXfrm>
    </dsp:sp>
    <dsp:sp modelId="{B4D1DED3-2612-4841-8D95-DEA592DEAA1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08834" y="1912856"/>
        <a:ext cx="237646" cy="238286"/>
      </dsp:txXfrm>
    </dsp:sp>
    <dsp:sp modelId="{84494939-10F4-DB46-BDBF-7F3A954F856C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" pitchFamily="2" charset="0"/>
              <a:ea typeface="+mn-ea"/>
              <a:cs typeface="+mn-cs"/>
            </a:rPr>
            <a:t>10</a:t>
          </a:r>
          <a:r>
            <a:rPr lang="en-US" sz="1600" b="1" kern="1200" baseline="30000">
              <a:latin typeface="Times" pitchFamily="2" charset="0"/>
              <a:ea typeface="+mn-ea"/>
              <a:cs typeface="+mn-cs"/>
            </a:rPr>
            <a:t>6</a:t>
          </a:r>
          <a:r>
            <a:rPr lang="en-US" sz="1600" b="1" kern="1200">
              <a:latin typeface="Times" pitchFamily="2" charset="0"/>
              <a:ea typeface="+mn-ea"/>
              <a:cs typeface="+mn-cs"/>
            </a:rPr>
            <a:t> increase in performance</a:t>
          </a:r>
          <a:endParaRPr lang="en-US" sz="1600" b="1" kern="1200" dirty="0">
            <a:latin typeface="Times" pitchFamily="2" charset="0"/>
            <a:ea typeface="+mn-ea"/>
            <a:cs typeface="+mn-cs"/>
          </a:endParaRP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0B805-BF6E-A042-8700-45BCF10E7FB4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038A5-C0ED-2D46-B35B-81E199ACF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Modified Intermediate Neglect of Differential Overlap</a:t>
            </a:r>
            <a:r>
              <a:rPr lang="zh-CN" altLang="en-US" dirty="0"/>
              <a:t>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038A5-C0ED-2D46-B35B-81E199ACF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D5EBC-27EF-0749-8879-9BF9B032B31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977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Hexagonal close-packed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E5A88-52B0-8B40-8DE0-D4E13F2E91E7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34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E5A88-52B0-8B40-8DE0-D4E13F2E91E7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47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4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7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7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34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4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0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8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99328-E59F-0C49-BD1F-52C61EDFCFAF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08EB6-84A3-C046-81EC-866DB899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10" Type="http://schemas.openxmlformats.org/officeDocument/2006/relationships/image" Target="../media/image6.jp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jp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6.jp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11" Type="http://schemas.openxmlformats.org/officeDocument/2006/relationships/image" Target="../media/image6.jpg"/><Relationship Id="rId5" Type="http://schemas.openxmlformats.org/officeDocument/2006/relationships/image" Target="../media/image104.png"/><Relationship Id="rId10" Type="http://schemas.openxmlformats.org/officeDocument/2006/relationships/image" Target="../media/image108.jpe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tiff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lot-4">
            <a:extLst>
              <a:ext uri="{FF2B5EF4-FFF2-40B4-BE49-F238E27FC236}">
                <a16:creationId xmlns:a16="http://schemas.microsoft.com/office/drawing/2014/main" id="{A43C7655-CD25-4B44-8B6A-90CCBF0E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3901"/>
            <a:ext cx="838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1695A-6A08-A44B-80A2-1B593020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84" y="233936"/>
            <a:ext cx="1084463" cy="1080000"/>
          </a:xfrm>
          <a:prstGeom prst="rect">
            <a:avLst/>
          </a:prstGeom>
        </p:spPr>
      </p:pic>
      <p:sp>
        <p:nvSpPr>
          <p:cNvPr id="9" name="文本框 3">
            <a:extLst>
              <a:ext uri="{FF2B5EF4-FFF2-40B4-BE49-F238E27FC236}">
                <a16:creationId xmlns:a16="http://schemas.microsoft.com/office/drawing/2014/main" id="{C893A370-40D9-C94B-9C96-F6B3EE8C1344}"/>
              </a:ext>
            </a:extLst>
          </p:cNvPr>
          <p:cNvSpPr txBox="1"/>
          <p:nvPr/>
        </p:nvSpPr>
        <p:spPr>
          <a:xfrm>
            <a:off x="1384758" y="2968812"/>
            <a:ext cx="632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华文隶书"/>
                <a:ea typeface="华文隶书"/>
                <a:cs typeface="华文隶书"/>
              </a:rPr>
              <a:t>第一性原理计算模拟的发展和应用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55E47-3608-6946-9B9E-4CBC8809F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3703" y="5005512"/>
            <a:ext cx="3122308" cy="5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r>
              <a:rPr lang="zh-CN" altLang="en-US" sz="2400" b="1" dirty="0">
                <a:latin typeface="华文隶书"/>
                <a:ea typeface="华文隶书"/>
                <a:cs typeface="华文隶书"/>
              </a:rPr>
              <a:t>张萃</a:t>
            </a:r>
            <a:endParaRPr lang="en-US" altLang="zh-CN" sz="2400" b="1" dirty="0">
              <a:latin typeface="华文隶书"/>
              <a:ea typeface="华文隶书"/>
              <a:cs typeface="华文隶书"/>
            </a:endParaRP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id="{95B258B1-6937-664F-B612-AA7265A30B51}"/>
              </a:ext>
            </a:extLst>
          </p:cNvPr>
          <p:cNvSpPr txBox="1"/>
          <p:nvPr/>
        </p:nvSpPr>
        <p:spPr>
          <a:xfrm>
            <a:off x="3341171" y="5743326"/>
            <a:ext cx="272382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latin typeface="华文隶书"/>
                <a:ea typeface="华文隶书"/>
                <a:cs typeface="华文隶书"/>
              </a:rPr>
              <a:t>松山湖材料实验室，东莞</a:t>
            </a:r>
            <a:endParaRPr kumimoji="1" lang="en-US" altLang="zh-CN" b="1" dirty="0">
              <a:latin typeface="华文隶书"/>
              <a:ea typeface="华文隶书"/>
              <a:cs typeface="华文隶书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华文隶书"/>
                <a:ea typeface="华文隶书"/>
                <a:cs typeface="华文隶书"/>
              </a:rPr>
              <a:t>2019 </a:t>
            </a:r>
            <a:r>
              <a:rPr kumimoji="1" lang="zh-CN" altLang="en-US" b="1" dirty="0">
                <a:latin typeface="华文隶书"/>
                <a:ea typeface="华文隶书"/>
                <a:cs typeface="华文隶书"/>
              </a:rPr>
              <a:t>年</a:t>
            </a:r>
            <a:r>
              <a:rPr kumimoji="1" lang="en-US" altLang="zh-CN" b="1" dirty="0">
                <a:latin typeface="华文隶书"/>
                <a:ea typeface="华文隶书"/>
                <a:cs typeface="华文隶书"/>
              </a:rPr>
              <a:t> 7 </a:t>
            </a:r>
            <a:r>
              <a:rPr kumimoji="1" lang="zh-CN" altLang="en-US" b="1" dirty="0">
                <a:latin typeface="华文隶书"/>
                <a:ea typeface="华文隶书"/>
                <a:cs typeface="华文隶书"/>
              </a:rPr>
              <a:t>月</a:t>
            </a:r>
            <a:r>
              <a:rPr kumimoji="1" lang="en-US" altLang="zh-CN" b="1" dirty="0">
                <a:latin typeface="华文隶书"/>
                <a:ea typeface="华文隶书"/>
                <a:cs typeface="华文隶书"/>
              </a:rPr>
              <a:t> 23 </a:t>
            </a:r>
            <a:r>
              <a:rPr kumimoji="1" lang="zh-CN" altLang="en-US" b="1" dirty="0">
                <a:latin typeface="华文隶书"/>
                <a:ea typeface="华文隶书"/>
                <a:cs typeface="华文隶书"/>
              </a:rPr>
              <a:t>日</a:t>
            </a:r>
            <a:r>
              <a:rPr kumimoji="1" lang="en-US" altLang="zh-CN" b="1" dirty="0">
                <a:latin typeface="华文隶书"/>
                <a:ea typeface="华文隶书"/>
                <a:cs typeface="华文隶书"/>
              </a:rPr>
              <a:t>   </a:t>
            </a:r>
            <a:endParaRPr kumimoji="1" lang="zh-CN" altLang="en-US" b="1" dirty="0">
              <a:latin typeface="华文隶书"/>
              <a:ea typeface="华文隶书"/>
              <a:cs typeface="华文隶书"/>
            </a:endParaRPr>
          </a:p>
        </p:txBody>
      </p:sp>
      <p:pic>
        <p:nvPicPr>
          <p:cNvPr id="12" name="Picture 27">
            <a:extLst>
              <a:ext uri="{FF2B5EF4-FFF2-40B4-BE49-F238E27FC236}">
                <a16:creationId xmlns:a16="http://schemas.microsoft.com/office/drawing/2014/main" id="{D4D7DFF3-7D12-3949-B15C-0011BD9E8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0" b="9653"/>
          <a:stretch/>
        </p:blipFill>
        <p:spPr bwMode="auto">
          <a:xfrm rot="20822677">
            <a:off x="7270877" y="4618987"/>
            <a:ext cx="1116968" cy="13716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23E41C-617A-A349-80C8-1231A2F2B3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" r="-1" b="1052"/>
          <a:stretch/>
        </p:blipFill>
        <p:spPr>
          <a:xfrm>
            <a:off x="237787" y="353356"/>
            <a:ext cx="163853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998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38">
            <a:extLst>
              <a:ext uri="{FF2B5EF4-FFF2-40B4-BE49-F238E27FC236}">
                <a16:creationId xmlns:a16="http://schemas.microsoft.com/office/drawing/2014/main" id="{E686B7B2-4593-4F48-92C2-996E821F874C}"/>
              </a:ext>
            </a:extLst>
          </p:cNvPr>
          <p:cNvGrpSpPr/>
          <p:nvPr/>
        </p:nvGrpSpPr>
        <p:grpSpPr>
          <a:xfrm>
            <a:off x="171964" y="145531"/>
            <a:ext cx="3470693" cy="922196"/>
            <a:chOff x="171964" y="92611"/>
            <a:chExt cx="3470693" cy="922196"/>
          </a:xfrm>
        </p:grpSpPr>
        <p:sp>
          <p:nvSpPr>
            <p:cNvPr id="4" name="文本框 40">
              <a:extLst>
                <a:ext uri="{FF2B5EF4-FFF2-40B4-BE49-F238E27FC236}">
                  <a16:creationId xmlns:a16="http://schemas.microsoft.com/office/drawing/2014/main" id="{23E44A7D-B329-674D-897A-D3B5425B11A5}"/>
                </a:ext>
              </a:extLst>
            </p:cNvPr>
            <p:cNvSpPr txBox="1"/>
            <p:nvPr/>
          </p:nvSpPr>
          <p:spPr>
            <a:xfrm>
              <a:off x="1216993" y="275159"/>
              <a:ext cx="2425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Energy Models</a:t>
              </a:r>
            </a:p>
          </p:txBody>
        </p:sp>
        <p:pic>
          <p:nvPicPr>
            <p:cNvPr id="5" name="图片 41" descr="water-mol.jpg">
              <a:extLst>
                <a:ext uri="{FF2B5EF4-FFF2-40B4-BE49-F238E27FC236}">
                  <a16:creationId xmlns:a16="http://schemas.microsoft.com/office/drawing/2014/main" id="{E534582E-AC1F-1F41-9B1B-B2F277D6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67CAF-5EEE-4A46-B3CA-A1B129AE7ACC}"/>
              </a:ext>
            </a:extLst>
          </p:cNvPr>
          <p:cNvSpPr txBox="1"/>
          <p:nvPr/>
        </p:nvSpPr>
        <p:spPr>
          <a:xfrm>
            <a:off x="1216992" y="991697"/>
            <a:ext cx="6641769" cy="786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models are important because it is representation of the structure, material properties and chemical process.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3E2AFA-C460-4B49-B117-8130AC458AA5}"/>
              </a:ext>
            </a:extLst>
          </p:cNvPr>
          <p:cNvGrpSpPr/>
          <p:nvPr/>
        </p:nvGrpSpPr>
        <p:grpSpPr>
          <a:xfrm>
            <a:off x="1471740" y="2039265"/>
            <a:ext cx="6986460" cy="4600578"/>
            <a:chOff x="1471740" y="1768332"/>
            <a:chExt cx="6986460" cy="46005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99D00F-06C3-0440-AA61-13A6DBC8EF5B}"/>
                </a:ext>
              </a:extLst>
            </p:cNvPr>
            <p:cNvSpPr txBox="1"/>
            <p:nvPr/>
          </p:nvSpPr>
          <p:spPr>
            <a:xfrm>
              <a:off x="1471740" y="1768332"/>
              <a:ext cx="6986460" cy="1894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Empirical Models: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forms with parameters fitted to experimental data (or calculated data) 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Pair potentials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Many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body potentials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Effective medium theories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DAF5B4-9DAC-DF44-AF55-D01C7123719C}"/>
                </a:ext>
              </a:extLst>
            </p:cNvPr>
            <p:cNvSpPr txBox="1"/>
            <p:nvPr/>
          </p:nvSpPr>
          <p:spPr>
            <a:xfrm>
              <a:off x="1471740" y="3658786"/>
              <a:ext cx="5672010" cy="1156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Semi-Empirical Models: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Tight binding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MINDO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B6340-DA36-F141-B43B-0F2F9B52015C}"/>
                </a:ext>
              </a:extLst>
            </p:cNvPr>
            <p:cNvSpPr txBox="1"/>
            <p:nvPr/>
          </p:nvSpPr>
          <p:spPr>
            <a:xfrm>
              <a:off x="1471740" y="4843492"/>
              <a:ext cx="6986460" cy="152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Quantum mechanical: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 from Schrodinger equation and make approximations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Hartree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Fork Approximations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Density Functional Theory</a:t>
              </a:r>
            </a:p>
            <a:p>
              <a:pPr lvl="2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Quantum Monte Carlo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CABD74-C579-604C-BCD2-60D1AA9ABBF5}"/>
              </a:ext>
            </a:extLst>
          </p:cNvPr>
          <p:cNvGrpSpPr/>
          <p:nvPr/>
        </p:nvGrpSpPr>
        <p:grpSpPr>
          <a:xfrm>
            <a:off x="514022" y="2214033"/>
            <a:ext cx="852487" cy="3786188"/>
            <a:chOff x="514022" y="1943100"/>
            <a:chExt cx="852487" cy="37861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9A8E7EF-0F04-A84F-99AC-99B24D7BBE6F}"/>
                </a:ext>
              </a:extLst>
            </p:cNvPr>
            <p:cNvGrpSpPr/>
            <p:nvPr/>
          </p:nvGrpSpPr>
          <p:grpSpPr>
            <a:xfrm>
              <a:off x="514022" y="1943100"/>
              <a:ext cx="361950" cy="3786188"/>
              <a:chOff x="56823" y="1943100"/>
              <a:chExt cx="361950" cy="3786188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FB8F419-DFB2-C243-A540-35054DE5D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773" y="1943100"/>
                <a:ext cx="0" cy="378618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94BBBE-253B-7A43-82E3-7394838F7860}"/>
                  </a:ext>
                </a:extLst>
              </p:cNvPr>
              <p:cNvSpPr txBox="1"/>
              <p:nvPr/>
            </p:nvSpPr>
            <p:spPr>
              <a:xfrm rot="16200000">
                <a:off x="-487221" y="3385007"/>
                <a:ext cx="13958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Increased Speed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208C8D-ADA8-8C44-8393-C4B6E7779C08}"/>
                </a:ext>
              </a:extLst>
            </p:cNvPr>
            <p:cNvGrpSpPr/>
            <p:nvPr/>
          </p:nvGrpSpPr>
          <p:grpSpPr>
            <a:xfrm>
              <a:off x="1029455" y="1943100"/>
              <a:ext cx="337054" cy="3786188"/>
              <a:chOff x="572256" y="1943100"/>
              <a:chExt cx="337054" cy="378618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B756C16-51CF-8344-A057-410639ECB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310" y="1943100"/>
                <a:ext cx="0" cy="3786188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A3044B-90C0-C640-A12E-99FA3826581F}"/>
                  </a:ext>
                </a:extLst>
              </p:cNvPr>
              <p:cNvSpPr txBox="1"/>
              <p:nvPr/>
            </p:nvSpPr>
            <p:spPr>
              <a:xfrm rot="16200000">
                <a:off x="-236619" y="3504897"/>
                <a:ext cx="19255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Increased transferability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BF9C5F-9897-4240-BF7F-3C1ED754977B}"/>
              </a:ext>
            </a:extLst>
          </p:cNvPr>
          <p:cNvGrpSpPr/>
          <p:nvPr/>
        </p:nvGrpSpPr>
        <p:grpSpPr>
          <a:xfrm>
            <a:off x="5432087" y="2245830"/>
            <a:ext cx="3592495" cy="3827510"/>
            <a:chOff x="5432087" y="1974897"/>
            <a:chExt cx="3592495" cy="3827510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E63B7085-54A1-644F-B7D1-70E2456339CC}"/>
                </a:ext>
              </a:extLst>
            </p:cNvPr>
            <p:cNvSpPr/>
            <p:nvPr/>
          </p:nvSpPr>
          <p:spPr>
            <a:xfrm>
              <a:off x="5432087" y="1974897"/>
              <a:ext cx="342900" cy="1627362"/>
            </a:xfrm>
            <a:prstGeom prst="rightBrace">
              <a:avLst/>
            </a:prstGeom>
            <a:ln w="25400" cap="sq" cmpd="sng">
              <a:solidFill>
                <a:srgbClr val="92D050"/>
              </a:solidFill>
              <a:miter lim="800000"/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46EDDA6-2267-A242-9A22-E482415EB341}"/>
                </a:ext>
              </a:extLst>
            </p:cNvPr>
            <p:cNvSpPr/>
            <p:nvPr/>
          </p:nvSpPr>
          <p:spPr>
            <a:xfrm>
              <a:off x="5446904" y="3786040"/>
              <a:ext cx="328083" cy="2016367"/>
            </a:xfrm>
            <a:prstGeom prst="rightBrace">
              <a:avLst/>
            </a:prstGeom>
            <a:ln w="25400" cap="sq" cmpd="sng">
              <a:solidFill>
                <a:srgbClr val="92D050"/>
              </a:solidFill>
              <a:miter lim="800000"/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0BEA339-A398-8F47-98C7-1CE279C0C1A5}"/>
                    </a:ext>
                  </a:extLst>
                </p:cNvPr>
                <p:cNvSpPr txBox="1"/>
                <p:nvPr/>
              </p:nvSpPr>
              <p:spPr>
                <a:xfrm>
                  <a:off x="6004728" y="2639496"/>
                  <a:ext cx="1863652" cy="36933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Energy only E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0BEA339-A398-8F47-98C7-1CE279C0C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728" y="2639496"/>
                  <a:ext cx="186365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03" t="-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A7B0A6-4A2D-8442-A58D-0EA3D1906317}"/>
                </a:ext>
              </a:extLst>
            </p:cNvPr>
            <p:cNvSpPr txBox="1"/>
            <p:nvPr/>
          </p:nvSpPr>
          <p:spPr>
            <a:xfrm>
              <a:off x="5952266" y="4518398"/>
              <a:ext cx="3072316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 and electronic structure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C1440F-16B6-9A4C-84FC-262B6743F469}"/>
              </a:ext>
            </a:extLst>
          </p:cNvPr>
          <p:cNvGrpSpPr/>
          <p:nvPr/>
        </p:nvGrpSpPr>
        <p:grpSpPr>
          <a:xfrm>
            <a:off x="4010323" y="3752515"/>
            <a:ext cx="2921422" cy="654483"/>
            <a:chOff x="6004727" y="6013980"/>
            <a:chExt cx="2921422" cy="65448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0F520B0-7F3A-A945-9957-CA68BF2BFC85}"/>
                </a:ext>
              </a:extLst>
            </p:cNvPr>
            <p:cNvSpPr/>
            <p:nvPr/>
          </p:nvSpPr>
          <p:spPr>
            <a:xfrm>
              <a:off x="6004727" y="6013980"/>
              <a:ext cx="2921421" cy="65448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37A43-F86A-DF40-B21D-AF6A7D3CE618}"/>
                </a:ext>
              </a:extLst>
            </p:cNvPr>
            <p:cNvSpPr txBox="1"/>
            <p:nvPr/>
          </p:nvSpPr>
          <p:spPr>
            <a:xfrm>
              <a:off x="6099072" y="6141166"/>
              <a:ext cx="28270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one is the best?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08EF-D29E-BD40-B945-D69F1129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61" y="0"/>
            <a:ext cx="6737078" cy="6858000"/>
          </a:xfrm>
          <a:prstGeom prst="rect">
            <a:avLst/>
          </a:prstGeom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4EF89767-4D5E-8542-8CB0-C0CEA44A0F88}"/>
              </a:ext>
            </a:extLst>
          </p:cNvPr>
          <p:cNvSpPr/>
          <p:nvPr/>
        </p:nvSpPr>
        <p:spPr>
          <a:xfrm>
            <a:off x="0" y="388307"/>
            <a:ext cx="9144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" name="组合 47">
            <a:extLst>
              <a:ext uri="{FF2B5EF4-FFF2-40B4-BE49-F238E27FC236}">
                <a16:creationId xmlns:a16="http://schemas.microsoft.com/office/drawing/2014/main" id="{5E553F26-0988-FF44-B07B-F1B192B59525}"/>
              </a:ext>
            </a:extLst>
          </p:cNvPr>
          <p:cNvGrpSpPr/>
          <p:nvPr/>
        </p:nvGrpSpPr>
        <p:grpSpPr>
          <a:xfrm>
            <a:off x="1143512" y="1911574"/>
            <a:ext cx="6939733" cy="589348"/>
            <a:chOff x="1997118" y="1801181"/>
            <a:chExt cx="6939733" cy="589348"/>
          </a:xfrm>
        </p:grpSpPr>
        <p:grpSp>
          <p:nvGrpSpPr>
            <p:cNvPr id="12" name="组合 43">
              <a:extLst>
                <a:ext uri="{FF2B5EF4-FFF2-40B4-BE49-F238E27FC236}">
                  <a16:creationId xmlns:a16="http://schemas.microsoft.com/office/drawing/2014/main" id="{7149D0CD-6235-6245-B651-C3E6706E8A36}"/>
                </a:ext>
              </a:extLst>
            </p:cNvPr>
            <p:cNvGrpSpPr/>
            <p:nvPr/>
          </p:nvGrpSpPr>
          <p:grpSpPr>
            <a:xfrm>
              <a:off x="1997118" y="1801181"/>
              <a:ext cx="6939733" cy="589348"/>
              <a:chOff x="1997118" y="1886639"/>
              <a:chExt cx="6939733" cy="589348"/>
            </a:xfrm>
          </p:grpSpPr>
          <p:sp>
            <p:nvSpPr>
              <p:cNvPr id="14" name="矩形: 圆角 22">
                <a:extLst>
                  <a:ext uri="{FF2B5EF4-FFF2-40B4-BE49-F238E27FC236}">
                    <a16:creationId xmlns:a16="http://schemas.microsoft.com/office/drawing/2014/main" id="{919CE7C7-CD93-6B46-A580-E2CC3818DA92}"/>
                  </a:ext>
                </a:extLst>
              </p:cNvPr>
              <p:cNvSpPr/>
              <p:nvPr/>
            </p:nvSpPr>
            <p:spPr>
              <a:xfrm>
                <a:off x="1997118" y="1886639"/>
                <a:ext cx="6696076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656DAFEF-9CA3-DA49-8CE5-30EE43BAF37F}"/>
                  </a:ext>
                </a:extLst>
              </p:cNvPr>
              <p:cNvSpPr txBox="1"/>
              <p:nvPr/>
            </p:nvSpPr>
            <p:spPr>
              <a:xfrm>
                <a:off x="2792220" y="1973564"/>
                <a:ext cx="614463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Introduction of First-principles Calculations</a:t>
                </a:r>
                <a:endParaRPr lang="zh-CN" altLang="en-US" sz="2100" b="1" dirty="0">
                  <a:solidFill>
                    <a:prstClr val="white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cxnSp>
            <p:nvCxnSpPr>
              <p:cNvPr id="16" name="直接连接符 22">
                <a:extLst>
                  <a:ext uri="{FF2B5EF4-FFF2-40B4-BE49-F238E27FC236}">
                    <a16:creationId xmlns:a16="http://schemas.microsoft.com/office/drawing/2014/main" id="{A57305E5-23F7-9F4D-AB04-16BA496BDB72}"/>
                  </a:ext>
                </a:extLst>
              </p:cNvPr>
              <p:cNvCxnSpPr/>
              <p:nvPr/>
            </p:nvCxnSpPr>
            <p:spPr>
              <a:xfrm>
                <a:off x="2703541" y="2020924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id="{A364E773-D6E7-B24E-A82B-F7E640D8D8EF}"/>
                </a:ext>
              </a:extLst>
            </p:cNvPr>
            <p:cNvSpPr txBox="1"/>
            <p:nvPr/>
          </p:nvSpPr>
          <p:spPr>
            <a:xfrm>
              <a:off x="2117468" y="1888106"/>
              <a:ext cx="4315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8">
            <a:extLst>
              <a:ext uri="{FF2B5EF4-FFF2-40B4-BE49-F238E27FC236}">
                <a16:creationId xmlns:a16="http://schemas.microsoft.com/office/drawing/2014/main" id="{D119CCDF-9592-F743-8034-6BF80A3EF28C}"/>
              </a:ext>
            </a:extLst>
          </p:cNvPr>
          <p:cNvGrpSpPr/>
          <p:nvPr/>
        </p:nvGrpSpPr>
        <p:grpSpPr>
          <a:xfrm>
            <a:off x="1143512" y="2734423"/>
            <a:ext cx="6696075" cy="589348"/>
            <a:chOff x="1997118" y="2899317"/>
            <a:chExt cx="6696075" cy="589348"/>
          </a:xfrm>
        </p:grpSpPr>
        <p:grpSp>
          <p:nvGrpSpPr>
            <p:cNvPr id="18" name="组合 42">
              <a:extLst>
                <a:ext uri="{FF2B5EF4-FFF2-40B4-BE49-F238E27FC236}">
                  <a16:creationId xmlns:a16="http://schemas.microsoft.com/office/drawing/2014/main" id="{8EEAA537-E05A-CC46-84AC-0356414DB03A}"/>
                </a:ext>
              </a:extLst>
            </p:cNvPr>
            <p:cNvGrpSpPr/>
            <p:nvPr/>
          </p:nvGrpSpPr>
          <p:grpSpPr>
            <a:xfrm>
              <a:off x="1997118" y="2899317"/>
              <a:ext cx="6696075" cy="589348"/>
              <a:chOff x="1997118" y="2689943"/>
              <a:chExt cx="6696075" cy="589348"/>
            </a:xfrm>
          </p:grpSpPr>
          <p:sp>
            <p:nvSpPr>
              <p:cNvPr id="20" name="矩形: 圆角 22">
                <a:extLst>
                  <a:ext uri="{FF2B5EF4-FFF2-40B4-BE49-F238E27FC236}">
                    <a16:creationId xmlns:a16="http://schemas.microsoft.com/office/drawing/2014/main" id="{0AAE49E5-A56F-F34D-BC52-BA72D38471CE}"/>
                  </a:ext>
                </a:extLst>
              </p:cNvPr>
              <p:cNvSpPr/>
              <p:nvPr/>
            </p:nvSpPr>
            <p:spPr>
              <a:xfrm>
                <a:off x="1997118" y="2689943"/>
                <a:ext cx="6696075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DCE19A97-C577-F945-B6A1-45378C4FD98D}"/>
                  </a:ext>
                </a:extLst>
              </p:cNvPr>
              <p:cNvSpPr txBox="1"/>
              <p:nvPr/>
            </p:nvSpPr>
            <p:spPr>
              <a:xfrm>
                <a:off x="2792220" y="2694704"/>
                <a:ext cx="5267789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Density Functional Theory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Framework</a:t>
                </a:r>
              </a:p>
            </p:txBody>
          </p:sp>
          <p:cxnSp>
            <p:nvCxnSpPr>
              <p:cNvPr id="22" name="直接连接符 23">
                <a:extLst>
                  <a:ext uri="{FF2B5EF4-FFF2-40B4-BE49-F238E27FC236}">
                    <a16:creationId xmlns:a16="http://schemas.microsoft.com/office/drawing/2014/main" id="{BE9EDF97-0CC5-5D41-A020-52328027A64F}"/>
                  </a:ext>
                </a:extLst>
              </p:cNvPr>
              <p:cNvCxnSpPr/>
              <p:nvPr/>
            </p:nvCxnSpPr>
            <p:spPr>
              <a:xfrm>
                <a:off x="2703541" y="2824228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D5E3122-636A-EC41-97E2-E80005A4F678}"/>
                </a:ext>
              </a:extLst>
            </p:cNvPr>
            <p:cNvSpPr txBox="1"/>
            <p:nvPr/>
          </p:nvSpPr>
          <p:spPr>
            <a:xfrm>
              <a:off x="2101438" y="2986242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49">
            <a:extLst>
              <a:ext uri="{FF2B5EF4-FFF2-40B4-BE49-F238E27FC236}">
                <a16:creationId xmlns:a16="http://schemas.microsoft.com/office/drawing/2014/main" id="{91A5F96C-274C-0946-A5AE-CC2BF5FF99B7}"/>
              </a:ext>
            </a:extLst>
          </p:cNvPr>
          <p:cNvGrpSpPr/>
          <p:nvPr/>
        </p:nvGrpSpPr>
        <p:grpSpPr>
          <a:xfrm>
            <a:off x="1143513" y="3475454"/>
            <a:ext cx="6696074" cy="589348"/>
            <a:chOff x="1997119" y="3706895"/>
            <a:chExt cx="5890004" cy="589348"/>
          </a:xfrm>
        </p:grpSpPr>
        <p:grpSp>
          <p:nvGrpSpPr>
            <p:cNvPr id="24" name="组合 44">
              <a:extLst>
                <a:ext uri="{FF2B5EF4-FFF2-40B4-BE49-F238E27FC236}">
                  <a16:creationId xmlns:a16="http://schemas.microsoft.com/office/drawing/2014/main" id="{5A285520-D586-AE42-93C9-AE5F4CEBFE1A}"/>
                </a:ext>
              </a:extLst>
            </p:cNvPr>
            <p:cNvGrpSpPr/>
            <p:nvPr/>
          </p:nvGrpSpPr>
          <p:grpSpPr>
            <a:xfrm>
              <a:off x="1997119" y="3706895"/>
              <a:ext cx="5890004" cy="589348"/>
              <a:chOff x="1997119" y="3134326"/>
              <a:chExt cx="5890004" cy="589348"/>
            </a:xfrm>
          </p:grpSpPr>
          <p:sp>
            <p:nvSpPr>
              <p:cNvPr id="26" name="矩形: 圆角 22">
                <a:extLst>
                  <a:ext uri="{FF2B5EF4-FFF2-40B4-BE49-F238E27FC236}">
                    <a16:creationId xmlns:a16="http://schemas.microsoft.com/office/drawing/2014/main" id="{9B8CB280-6C30-3B49-BE8C-01E2E3FBD6BA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4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文本框 12">
                <a:extLst>
                  <a:ext uri="{FF2B5EF4-FFF2-40B4-BE49-F238E27FC236}">
                    <a16:creationId xmlns:a16="http://schemas.microsoft.com/office/drawing/2014/main" id="{5474DC5D-23C6-3A47-BB0A-2B7ACF4263C2}"/>
                  </a:ext>
                </a:extLst>
              </p:cNvPr>
              <p:cNvSpPr txBox="1"/>
              <p:nvPr/>
            </p:nvSpPr>
            <p:spPr>
              <a:xfrm>
                <a:off x="2731284" y="3221251"/>
                <a:ext cx="455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First-principles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Molecular Dynamics</a:t>
                </a:r>
              </a:p>
            </p:txBody>
          </p:sp>
          <p:cxnSp>
            <p:nvCxnSpPr>
              <p:cNvPr id="28" name="直接连接符 24">
                <a:extLst>
                  <a:ext uri="{FF2B5EF4-FFF2-40B4-BE49-F238E27FC236}">
                    <a16:creationId xmlns:a16="http://schemas.microsoft.com/office/drawing/2014/main" id="{18EE703A-D0F6-C242-869C-E0E139B57A78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FFB848F9-C804-0946-91A9-6147E5506C3E}"/>
                </a:ext>
              </a:extLst>
            </p:cNvPr>
            <p:cNvSpPr txBox="1"/>
            <p:nvPr/>
          </p:nvSpPr>
          <p:spPr>
            <a:xfrm>
              <a:off x="2097430" y="3793820"/>
              <a:ext cx="47160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50">
            <a:extLst>
              <a:ext uri="{FF2B5EF4-FFF2-40B4-BE49-F238E27FC236}">
                <a16:creationId xmlns:a16="http://schemas.microsoft.com/office/drawing/2014/main" id="{CF0AE43D-76E0-9B44-8202-08E1AEB4EEDE}"/>
              </a:ext>
            </a:extLst>
          </p:cNvPr>
          <p:cNvGrpSpPr/>
          <p:nvPr/>
        </p:nvGrpSpPr>
        <p:grpSpPr>
          <a:xfrm>
            <a:off x="1143513" y="4247334"/>
            <a:ext cx="6696074" cy="599408"/>
            <a:chOff x="1997119" y="4504412"/>
            <a:chExt cx="5890003" cy="599408"/>
          </a:xfrm>
        </p:grpSpPr>
        <p:grpSp>
          <p:nvGrpSpPr>
            <p:cNvPr id="30" name="组合 45">
              <a:extLst>
                <a:ext uri="{FF2B5EF4-FFF2-40B4-BE49-F238E27FC236}">
                  <a16:creationId xmlns:a16="http://schemas.microsoft.com/office/drawing/2014/main" id="{ABF35564-F7D8-0546-A828-6E9E8FD06043}"/>
                </a:ext>
              </a:extLst>
            </p:cNvPr>
            <p:cNvGrpSpPr/>
            <p:nvPr/>
          </p:nvGrpSpPr>
          <p:grpSpPr>
            <a:xfrm>
              <a:off x="1997119" y="4504412"/>
              <a:ext cx="5890003" cy="599408"/>
              <a:chOff x="1997119" y="3124266"/>
              <a:chExt cx="5890003" cy="599408"/>
            </a:xfrm>
          </p:grpSpPr>
          <p:sp>
            <p:nvSpPr>
              <p:cNvPr id="32" name="矩形: 圆角 22">
                <a:extLst>
                  <a:ext uri="{FF2B5EF4-FFF2-40B4-BE49-F238E27FC236}">
                    <a16:creationId xmlns:a16="http://schemas.microsoft.com/office/drawing/2014/main" id="{95C40F66-90E2-1440-9581-DD04B91A7A8C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3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文本框 14">
                <a:extLst>
                  <a:ext uri="{FF2B5EF4-FFF2-40B4-BE49-F238E27FC236}">
                    <a16:creationId xmlns:a16="http://schemas.microsoft.com/office/drawing/2014/main" id="{F1C17AB4-F57B-BA40-8847-968A9669D916}"/>
                  </a:ext>
                </a:extLst>
              </p:cNvPr>
              <p:cNvSpPr txBox="1"/>
              <p:nvPr/>
            </p:nvSpPr>
            <p:spPr>
              <a:xfrm>
                <a:off x="2767846" y="3124266"/>
                <a:ext cx="1293283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Examples</a:t>
                </a:r>
              </a:p>
            </p:txBody>
          </p:sp>
          <p:cxnSp>
            <p:nvCxnSpPr>
              <p:cNvPr id="34" name="直接连接符 25">
                <a:extLst>
                  <a:ext uri="{FF2B5EF4-FFF2-40B4-BE49-F238E27FC236}">
                    <a16:creationId xmlns:a16="http://schemas.microsoft.com/office/drawing/2014/main" id="{C39EB58D-B790-FA48-8847-6C885613DD44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95F6B1A4-1585-8244-8E2A-27EC38F5D941}"/>
                </a:ext>
              </a:extLst>
            </p:cNvPr>
            <p:cNvSpPr txBox="1"/>
            <p:nvPr/>
          </p:nvSpPr>
          <p:spPr>
            <a:xfrm>
              <a:off x="2101438" y="4601397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2">
            <a:extLst>
              <a:ext uri="{FF2B5EF4-FFF2-40B4-BE49-F238E27FC236}">
                <a16:creationId xmlns:a16="http://schemas.microsoft.com/office/drawing/2014/main" id="{AE0841BF-8429-1248-9D44-FCC9AD11AB60}"/>
              </a:ext>
            </a:extLst>
          </p:cNvPr>
          <p:cNvSpPr txBox="1"/>
          <p:nvPr/>
        </p:nvSpPr>
        <p:spPr>
          <a:xfrm>
            <a:off x="2363618" y="913269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Outline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7029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3C3DD-C124-F34E-B61E-76019709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8" y="4059211"/>
            <a:ext cx="7321784" cy="847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3722EA-B635-8042-B009-794815F7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64" y="2517457"/>
            <a:ext cx="2664279" cy="652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11C9F2-B7A0-0948-B353-07345C1E3D02}"/>
              </a:ext>
            </a:extLst>
          </p:cNvPr>
          <p:cNvSpPr/>
          <p:nvPr/>
        </p:nvSpPr>
        <p:spPr>
          <a:xfrm>
            <a:off x="2680919" y="1952575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Schrödinger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 38">
            <a:extLst>
              <a:ext uri="{FF2B5EF4-FFF2-40B4-BE49-F238E27FC236}">
                <a16:creationId xmlns:a16="http://schemas.microsoft.com/office/drawing/2014/main" id="{EE0A52A4-158F-F948-A8E6-CDC98FCA579F}"/>
              </a:ext>
            </a:extLst>
          </p:cNvPr>
          <p:cNvGrpSpPr/>
          <p:nvPr/>
        </p:nvGrpSpPr>
        <p:grpSpPr>
          <a:xfrm>
            <a:off x="171964" y="145531"/>
            <a:ext cx="6426117" cy="922196"/>
            <a:chOff x="171964" y="92611"/>
            <a:chExt cx="6426117" cy="922196"/>
          </a:xfrm>
        </p:grpSpPr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F36D8DC-7CB6-0741-BFFD-315866BF7082}"/>
                </a:ext>
              </a:extLst>
            </p:cNvPr>
            <p:cNvSpPr txBox="1"/>
            <p:nvPr/>
          </p:nvSpPr>
          <p:spPr>
            <a:xfrm>
              <a:off x="1216993" y="275159"/>
              <a:ext cx="5381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Microscopic Description of  Atoms </a:t>
              </a:r>
            </a:p>
          </p:txBody>
        </p:sp>
        <p:pic>
          <p:nvPicPr>
            <p:cNvPr id="10" name="图片 41" descr="water-mol.jpg">
              <a:extLst>
                <a:ext uri="{FF2B5EF4-FFF2-40B4-BE49-F238E27FC236}">
                  <a16:creationId xmlns:a16="http://schemas.microsoft.com/office/drawing/2014/main" id="{9EAE74DE-DA0C-7C40-A2D0-348F5DEE6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90349-9271-DB46-90B7-8CAA91EE1B8F}"/>
              </a:ext>
            </a:extLst>
          </p:cNvPr>
          <p:cNvSpPr/>
          <p:nvPr/>
        </p:nvSpPr>
        <p:spPr>
          <a:xfrm>
            <a:off x="694478" y="1182169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Physical Model: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DD0E6-22C1-134B-BCAE-BA0E9E658FE1}"/>
              </a:ext>
            </a:extLst>
          </p:cNvPr>
          <p:cNvSpPr/>
          <p:nvPr/>
        </p:nvSpPr>
        <p:spPr>
          <a:xfrm>
            <a:off x="2458102" y="1198956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Electrons + Nucleus</a:t>
            </a:r>
          </a:p>
        </p:txBody>
      </p:sp>
      <p:pic>
        <p:nvPicPr>
          <p:cNvPr id="11266" name="Picture 2" descr="https://timgsa.baidu.com/timg?image&amp;quality=80&amp;size=b9999_10000&amp;sec=1563367734473&amp;di=7622e8ca50d61ed5182459e161415749&amp;imgtype=0&amp;src=http%3A%2F%2Fimg.nga.cn%2Fattachments%2Fmon_201604%2F25%2F436_571e0a33b666f.jpg">
            <a:extLst>
              <a:ext uri="{FF2B5EF4-FFF2-40B4-BE49-F238E27FC236}">
                <a16:creationId xmlns:a16="http://schemas.microsoft.com/office/drawing/2014/main" id="{969DEC2E-A872-8143-A89C-D48EB6A4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23" y="1057241"/>
            <a:ext cx="972359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26BD8D-19AC-BF4C-A75D-712F3B77CDD2}"/>
              </a:ext>
            </a:extLst>
          </p:cNvPr>
          <p:cNvSpPr/>
          <p:nvPr/>
        </p:nvSpPr>
        <p:spPr>
          <a:xfrm>
            <a:off x="694478" y="1906296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Math Description: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5A0EDE-F4E9-0049-87A4-320BD2AB97FD}"/>
              </a:ext>
            </a:extLst>
          </p:cNvPr>
          <p:cNvGrpSpPr/>
          <p:nvPr/>
        </p:nvGrpSpPr>
        <p:grpSpPr>
          <a:xfrm>
            <a:off x="1338942" y="3954016"/>
            <a:ext cx="7175168" cy="1684252"/>
            <a:chOff x="1338942" y="3954016"/>
            <a:chExt cx="7175168" cy="16842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0D7554-6FC4-5241-AE4E-31FF8B02582D}"/>
                </a:ext>
              </a:extLst>
            </p:cNvPr>
            <p:cNvSpPr txBox="1"/>
            <p:nvPr/>
          </p:nvSpPr>
          <p:spPr>
            <a:xfrm>
              <a:off x="1338942" y="5245907"/>
              <a:ext cx="154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Kinetic energy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846DE2-1D24-3E40-BE35-8CB04058AEFD}"/>
                </a:ext>
              </a:extLst>
            </p:cNvPr>
            <p:cNvSpPr/>
            <p:nvPr/>
          </p:nvSpPr>
          <p:spPr>
            <a:xfrm>
              <a:off x="1408519" y="3973848"/>
              <a:ext cx="1476680" cy="860461"/>
            </a:xfrm>
            <a:prstGeom prst="roundRect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58BB7F-3007-A54D-9624-7E6DBE1A2F22}"/>
                </a:ext>
              </a:extLst>
            </p:cNvPr>
            <p:cNvCxnSpPr/>
            <p:nvPr/>
          </p:nvCxnSpPr>
          <p:spPr>
            <a:xfrm>
              <a:off x="2112070" y="4906557"/>
              <a:ext cx="0" cy="369332"/>
            </a:xfrm>
            <a:prstGeom prst="straightConnector1">
              <a:avLst/>
            </a:prstGeom>
            <a:ln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EB9E329-104E-EC44-9BA9-CCB83B96B5F7}"/>
                </a:ext>
              </a:extLst>
            </p:cNvPr>
            <p:cNvSpPr/>
            <p:nvPr/>
          </p:nvSpPr>
          <p:spPr>
            <a:xfrm>
              <a:off x="6476692" y="3954016"/>
              <a:ext cx="1194232" cy="860461"/>
            </a:xfrm>
            <a:prstGeom prst="roundRect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940225C-66E6-CA4E-ADC2-FE86317FE13D}"/>
                </a:ext>
              </a:extLst>
            </p:cNvPr>
            <p:cNvCxnSpPr/>
            <p:nvPr/>
          </p:nvCxnSpPr>
          <p:spPr>
            <a:xfrm>
              <a:off x="7239000" y="4918933"/>
              <a:ext cx="0" cy="369332"/>
            </a:xfrm>
            <a:prstGeom prst="straightConnector1">
              <a:avLst/>
            </a:prstGeom>
            <a:ln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0EA29A-3B0D-B94B-A1F1-394B46CB8132}"/>
                </a:ext>
              </a:extLst>
            </p:cNvPr>
            <p:cNvSpPr txBox="1"/>
            <p:nvPr/>
          </p:nvSpPr>
          <p:spPr>
            <a:xfrm>
              <a:off x="6408790" y="5268936"/>
              <a:ext cx="2105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Coulomb interaction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B24BA0-B590-614A-AD2F-88B82B37600B}"/>
              </a:ext>
            </a:extLst>
          </p:cNvPr>
          <p:cNvGrpSpPr/>
          <p:nvPr/>
        </p:nvGrpSpPr>
        <p:grpSpPr>
          <a:xfrm>
            <a:off x="2802885" y="3988065"/>
            <a:ext cx="4061373" cy="1867546"/>
            <a:chOff x="2802885" y="3988065"/>
            <a:chExt cx="4061373" cy="1867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3D7996-5788-3646-8C9C-39EE35EA5919}"/>
                </a:ext>
              </a:extLst>
            </p:cNvPr>
            <p:cNvSpPr txBox="1"/>
            <p:nvPr/>
          </p:nvSpPr>
          <p:spPr>
            <a:xfrm>
              <a:off x="4758938" y="5486279"/>
              <a:ext cx="2105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Coulomb interaction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B3C71EE-ABE5-374F-9F05-7DDD6BC8919B}"/>
                </a:ext>
              </a:extLst>
            </p:cNvPr>
            <p:cNvSpPr/>
            <p:nvPr/>
          </p:nvSpPr>
          <p:spPr>
            <a:xfrm>
              <a:off x="5651978" y="3988065"/>
              <a:ext cx="738340" cy="860461"/>
            </a:xfrm>
            <a:prstGeom prst="roundRect">
              <a:avLst/>
            </a:prstGeom>
            <a:noFill/>
            <a:ln w="190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E144AA-9950-B248-9D12-A6E6B542DDFC}"/>
                </a:ext>
              </a:extLst>
            </p:cNvPr>
            <p:cNvCxnSpPr/>
            <p:nvPr/>
          </p:nvCxnSpPr>
          <p:spPr>
            <a:xfrm>
              <a:off x="6000750" y="5011752"/>
              <a:ext cx="0" cy="369332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187864A-A824-724F-B35B-C86BA21B4486}"/>
                </a:ext>
              </a:extLst>
            </p:cNvPr>
            <p:cNvSpPr/>
            <p:nvPr/>
          </p:nvSpPr>
          <p:spPr>
            <a:xfrm>
              <a:off x="2977718" y="3988065"/>
              <a:ext cx="1194232" cy="860461"/>
            </a:xfrm>
            <a:prstGeom prst="roundRect">
              <a:avLst/>
            </a:prstGeom>
            <a:noFill/>
            <a:ln w="190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7376DB-0A6F-DE43-89C6-23412B0ADA74}"/>
                </a:ext>
              </a:extLst>
            </p:cNvPr>
            <p:cNvCxnSpPr/>
            <p:nvPr/>
          </p:nvCxnSpPr>
          <p:spPr>
            <a:xfrm>
              <a:off x="3487390" y="4918933"/>
              <a:ext cx="0" cy="369332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1CCD90-9E36-A043-9533-183E2BE40A3A}"/>
                </a:ext>
              </a:extLst>
            </p:cNvPr>
            <p:cNvSpPr txBox="1"/>
            <p:nvPr/>
          </p:nvSpPr>
          <p:spPr>
            <a:xfrm>
              <a:off x="2802885" y="5208113"/>
              <a:ext cx="154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Kinetic energy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EE47F4-6B05-2144-9494-C6E30FCE1345}"/>
              </a:ext>
            </a:extLst>
          </p:cNvPr>
          <p:cNvGrpSpPr/>
          <p:nvPr/>
        </p:nvGrpSpPr>
        <p:grpSpPr>
          <a:xfrm>
            <a:off x="2680919" y="2594416"/>
            <a:ext cx="2724923" cy="977655"/>
            <a:chOff x="2680919" y="2594416"/>
            <a:chExt cx="2724923" cy="9776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BB577D-F126-6F4D-A8D1-A81DE720FEC4}"/>
                </a:ext>
              </a:extLst>
            </p:cNvPr>
            <p:cNvSpPr txBox="1"/>
            <p:nvPr/>
          </p:nvSpPr>
          <p:spPr>
            <a:xfrm>
              <a:off x="2680919" y="3202739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B22077-A99C-1548-9220-7EDFB3A6CF8A}"/>
                </a:ext>
              </a:extLst>
            </p:cNvPr>
            <p:cNvSpPr txBox="1"/>
            <p:nvPr/>
          </p:nvSpPr>
          <p:spPr>
            <a:xfrm>
              <a:off x="4349142" y="3186629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Nucleus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2B71F-DA9B-1C45-9F94-35519D077772}"/>
                </a:ext>
              </a:extLst>
            </p:cNvPr>
            <p:cNvSpPr/>
            <p:nvPr/>
          </p:nvSpPr>
          <p:spPr>
            <a:xfrm>
              <a:off x="3105150" y="2650281"/>
              <a:ext cx="195118" cy="466313"/>
            </a:xfrm>
            <a:prstGeom prst="ellipse">
              <a:avLst/>
            </a:prstGeom>
            <a:noFill/>
            <a:ln w="158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682792-97AB-634F-94DC-7C1ADDA8E515}"/>
                </a:ext>
              </a:extLst>
            </p:cNvPr>
            <p:cNvSpPr/>
            <p:nvPr/>
          </p:nvSpPr>
          <p:spPr>
            <a:xfrm>
              <a:off x="4697329" y="2594416"/>
              <a:ext cx="252160" cy="511493"/>
            </a:xfrm>
            <a:prstGeom prst="ellipse">
              <a:avLst/>
            </a:prstGeom>
            <a:noFill/>
            <a:ln w="15875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A6260A-45EE-D147-835D-7546B0F0B6A5}"/>
              </a:ext>
            </a:extLst>
          </p:cNvPr>
          <p:cNvGrpSpPr/>
          <p:nvPr/>
        </p:nvGrpSpPr>
        <p:grpSpPr>
          <a:xfrm>
            <a:off x="3487390" y="3954015"/>
            <a:ext cx="2595582" cy="2439276"/>
            <a:chOff x="3487390" y="3954015"/>
            <a:chExt cx="2595582" cy="243927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381655D-3DF9-5E48-9B61-9F75983FB646}"/>
                </a:ext>
              </a:extLst>
            </p:cNvPr>
            <p:cNvSpPr/>
            <p:nvPr/>
          </p:nvSpPr>
          <p:spPr>
            <a:xfrm>
              <a:off x="4293552" y="3954015"/>
              <a:ext cx="1194232" cy="860461"/>
            </a:xfrm>
            <a:prstGeom prst="roundRect">
              <a:avLst/>
            </a:prstGeom>
            <a:noFill/>
            <a:ln w="1905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7E2672C-E905-5040-B16C-71C691BD3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329" y="4918933"/>
              <a:ext cx="19050" cy="936678"/>
            </a:xfrm>
            <a:prstGeom prst="straightConnector1">
              <a:avLst/>
            </a:prstGeom>
            <a:ln w="12700">
              <a:solidFill>
                <a:srgbClr val="FF40FF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662EEE-8AB8-684D-9900-2980887E7908}"/>
                </a:ext>
              </a:extLst>
            </p:cNvPr>
            <p:cNvSpPr txBox="1"/>
            <p:nvPr/>
          </p:nvSpPr>
          <p:spPr>
            <a:xfrm>
              <a:off x="3487390" y="6023959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Electron-nucleus coupling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15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852DD-26B8-9340-8FF9-D74982FB1535}"/>
              </a:ext>
            </a:extLst>
          </p:cNvPr>
          <p:cNvSpPr/>
          <p:nvPr/>
        </p:nvSpPr>
        <p:spPr>
          <a:xfrm>
            <a:off x="4512047" y="968692"/>
            <a:ext cx="296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“Adiabatic  approximation”</a:t>
            </a:r>
          </a:p>
        </p:txBody>
      </p:sp>
      <p:grpSp>
        <p:nvGrpSpPr>
          <p:cNvPr id="8" name="组 38">
            <a:extLst>
              <a:ext uri="{FF2B5EF4-FFF2-40B4-BE49-F238E27FC236}">
                <a16:creationId xmlns:a16="http://schemas.microsoft.com/office/drawing/2014/main" id="{EE0A52A4-158F-F948-A8E6-CDC98FCA579F}"/>
              </a:ext>
            </a:extLst>
          </p:cNvPr>
          <p:cNvGrpSpPr/>
          <p:nvPr/>
        </p:nvGrpSpPr>
        <p:grpSpPr>
          <a:xfrm>
            <a:off x="171964" y="145531"/>
            <a:ext cx="6474721" cy="922196"/>
            <a:chOff x="171964" y="92611"/>
            <a:chExt cx="6474721" cy="922196"/>
          </a:xfrm>
        </p:grpSpPr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F36D8DC-7CB6-0741-BFFD-315866BF7082}"/>
                </a:ext>
              </a:extLst>
            </p:cNvPr>
            <p:cNvSpPr txBox="1"/>
            <p:nvPr/>
          </p:nvSpPr>
          <p:spPr>
            <a:xfrm>
              <a:off x="1216993" y="275159"/>
              <a:ext cx="54296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Born-Oppenheimer approximation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 </a:t>
              </a:r>
            </a:p>
          </p:txBody>
        </p:sp>
        <p:pic>
          <p:nvPicPr>
            <p:cNvPr id="10" name="图片 41" descr="water-mol.jpg">
              <a:extLst>
                <a:ext uri="{FF2B5EF4-FFF2-40B4-BE49-F238E27FC236}">
                  <a16:creationId xmlns:a16="http://schemas.microsoft.com/office/drawing/2014/main" id="{9EAE74DE-DA0C-7C40-A2D0-348F5DEE6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pic>
        <p:nvPicPr>
          <p:cNvPr id="11266" name="Picture 2" descr="https://timgsa.baidu.com/timg?image&amp;quality=80&amp;size=b9999_10000&amp;sec=1563367734473&amp;di=7622e8ca50d61ed5182459e161415749&amp;imgtype=0&amp;src=http%3A%2F%2Fimg.nga.cn%2Fattachments%2Fmon_201604%2F25%2F436_571e0a33b666f.jpg">
            <a:extLst>
              <a:ext uri="{FF2B5EF4-FFF2-40B4-BE49-F238E27FC236}">
                <a16:creationId xmlns:a16="http://schemas.microsoft.com/office/drawing/2014/main" id="{969DEC2E-A872-8143-A89C-D48EB6A4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359" y="311299"/>
            <a:ext cx="972359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92E76-637A-EB4E-A36D-9CDF479E264E}"/>
              </a:ext>
            </a:extLst>
          </p:cNvPr>
          <p:cNvGrpSpPr/>
          <p:nvPr/>
        </p:nvGrpSpPr>
        <p:grpSpPr>
          <a:xfrm>
            <a:off x="1032547" y="1539817"/>
            <a:ext cx="7729459" cy="1290715"/>
            <a:chOff x="1431013" y="4963813"/>
            <a:chExt cx="7729459" cy="12907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C801-E3FF-C64B-9B44-2470DDD3D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1013" y="4963813"/>
              <a:ext cx="3013426" cy="129071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C95D29-9E80-2440-B15A-6E065EC122AD}"/>
                </a:ext>
              </a:extLst>
            </p:cNvPr>
            <p:cNvSpPr/>
            <p:nvPr/>
          </p:nvSpPr>
          <p:spPr>
            <a:xfrm>
              <a:off x="4929827" y="5109538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Separate electronic and nuclear motions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0CF8AC-497E-E349-B629-3662E538BAD8}"/>
                </a:ext>
              </a:extLst>
            </p:cNvPr>
            <p:cNvSpPr/>
            <p:nvPr/>
          </p:nvSpPr>
          <p:spPr>
            <a:xfrm>
              <a:off x="4929827" y="5709083"/>
              <a:ext cx="4230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Only include electrons as quantum particles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C0781CF-B77E-824F-8782-142BED8FCEB6}"/>
                </a:ext>
              </a:extLst>
            </p:cNvPr>
            <p:cNvCxnSpPr>
              <a:cxnSpLocks/>
            </p:cNvCxnSpPr>
            <p:nvPr/>
          </p:nvCxnSpPr>
          <p:spPr>
            <a:xfrm>
              <a:off x="4422961" y="5272364"/>
              <a:ext cx="369319" cy="0"/>
            </a:xfrm>
            <a:prstGeom prst="straightConnector1">
              <a:avLst/>
            </a:prstGeom>
            <a:ln w="12700">
              <a:solidFill>
                <a:srgbClr val="0432FF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00CA405-9313-0D43-9B55-9E68C7BAA51C}"/>
                </a:ext>
              </a:extLst>
            </p:cNvPr>
            <p:cNvCxnSpPr>
              <a:cxnSpLocks/>
            </p:cNvCxnSpPr>
            <p:nvPr/>
          </p:nvCxnSpPr>
          <p:spPr>
            <a:xfrm>
              <a:off x="4422962" y="5894279"/>
              <a:ext cx="369319" cy="0"/>
            </a:xfrm>
            <a:prstGeom prst="straightConnector1">
              <a:avLst/>
            </a:prstGeom>
            <a:ln w="12700">
              <a:solidFill>
                <a:srgbClr val="0432FF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27D8644-DEDE-0B48-A067-7C563EA9C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67" y="3316330"/>
            <a:ext cx="7321784" cy="84734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08B1433-9ED3-C348-817D-31776336433A}"/>
              </a:ext>
            </a:extLst>
          </p:cNvPr>
          <p:cNvGrpSpPr/>
          <p:nvPr/>
        </p:nvGrpSpPr>
        <p:grpSpPr>
          <a:xfrm>
            <a:off x="848267" y="3278382"/>
            <a:ext cx="6613652" cy="893388"/>
            <a:chOff x="848267" y="3430782"/>
            <a:chExt cx="6613652" cy="8933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9323FC8-8A40-954C-B3C1-9E20EA4D50E1}"/>
                </a:ext>
              </a:extLst>
            </p:cNvPr>
            <p:cNvSpPr/>
            <p:nvPr/>
          </p:nvSpPr>
          <p:spPr>
            <a:xfrm>
              <a:off x="1893360" y="3493173"/>
              <a:ext cx="6459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dirty="0">
                  <a:latin typeface="Apple Color Emoji" pitchFamily="2" charset="0"/>
                </a:rPr>
                <a:t>❌</a:t>
              </a:r>
              <a:endParaRPr lang="en-US" sz="4800" dirty="0">
                <a:effectLst/>
                <a:latin typeface="Apple Color Emoji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B2148-7225-974E-B5F5-87F66D48989B}"/>
                </a:ext>
              </a:extLst>
            </p:cNvPr>
            <p:cNvSpPr/>
            <p:nvPr/>
          </p:nvSpPr>
          <p:spPr>
            <a:xfrm>
              <a:off x="6816019" y="3430782"/>
              <a:ext cx="6459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dirty="0">
                  <a:latin typeface="Apple Color Emoji" pitchFamily="2" charset="0"/>
                </a:rPr>
                <a:t>❌</a:t>
              </a:r>
              <a:endParaRPr lang="en-US" sz="4800" dirty="0">
                <a:effectLst/>
                <a:latin typeface="Apple Color Emoji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A5CA37-2B45-1C4A-A901-69B1A4C2F36D}"/>
                    </a:ext>
                  </a:extLst>
                </p:cNvPr>
                <p:cNvSpPr txBox="1"/>
                <p:nvPr/>
              </p:nvSpPr>
              <p:spPr>
                <a:xfrm>
                  <a:off x="848267" y="3538326"/>
                  <a:ext cx="567207" cy="4715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a14:m>
                  <a:r>
                    <a:rPr lang="en-US" sz="2400" i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</a:t>
                  </a:r>
                  <a:endPara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A5CA37-2B45-1C4A-A901-69B1A4C2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67" y="3538326"/>
                  <a:ext cx="567207" cy="471539"/>
                </a:xfrm>
                <a:prstGeom prst="rect">
                  <a:avLst/>
                </a:prstGeom>
                <a:blipFill>
                  <a:blip r:embed="rId6"/>
                  <a:stretch>
                    <a:fillRect l="-2222" t="-7895" r="-4444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3DC0E8-CDB8-034F-9A79-18F90726B26E}"/>
              </a:ext>
            </a:extLst>
          </p:cNvPr>
          <p:cNvSpPr txBox="1"/>
          <p:nvPr/>
        </p:nvSpPr>
        <p:spPr>
          <a:xfrm>
            <a:off x="2659694" y="4675274"/>
            <a:ext cx="3986989" cy="9591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Many-body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A function of nuclear geometry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5CDB1-B04A-6547-B72E-9CE567FCA80A}"/>
              </a:ext>
            </a:extLst>
          </p:cNvPr>
          <p:cNvSpPr txBox="1"/>
          <p:nvPr/>
        </p:nvSpPr>
        <p:spPr>
          <a:xfrm>
            <a:off x="2706493" y="5889059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Electronic</a:t>
            </a:r>
            <a:r>
              <a:rPr lang="zh-CN" altLang="en-US" sz="28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Structure</a:t>
            </a:r>
            <a:endParaRPr lang="en-US" sz="2800" b="1" dirty="0">
              <a:latin typeface="Britannic Bold" panose="020B0903060703020204" pitchFamily="34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0B431475-412F-2443-831E-CD6C50792279}"/>
              </a:ext>
            </a:extLst>
          </p:cNvPr>
          <p:cNvGrpSpPr/>
          <p:nvPr/>
        </p:nvGrpSpPr>
        <p:grpSpPr>
          <a:xfrm>
            <a:off x="171964" y="145531"/>
            <a:ext cx="5749650" cy="922196"/>
            <a:chOff x="171964" y="92611"/>
            <a:chExt cx="5749650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9D3C8F00-94CC-6148-8A3A-8CB9F07E91FD}"/>
                </a:ext>
              </a:extLst>
            </p:cNvPr>
            <p:cNvSpPr txBox="1"/>
            <p:nvPr/>
          </p:nvSpPr>
          <p:spPr>
            <a:xfrm>
              <a:off x="1216993" y="275159"/>
              <a:ext cx="4704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 err="1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Hartree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-Fork Approximations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D851CB75-AE3C-A44F-A17B-EEEB4ECDD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DAE7F0-5315-604E-A268-DC9DDD46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02" y="1603951"/>
            <a:ext cx="6413995" cy="13873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34920D-6C19-004A-8FB4-CC57D37B3B0E}"/>
              </a:ext>
            </a:extLst>
          </p:cNvPr>
          <p:cNvSpPr/>
          <p:nvPr/>
        </p:nvSpPr>
        <p:spPr>
          <a:xfrm>
            <a:off x="335181" y="1182169"/>
            <a:ext cx="5360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Slater Determinant of many-particle wave function: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8EA7FE-6166-3A4C-8A59-D88B1F50451A}"/>
              </a:ext>
            </a:extLst>
          </p:cNvPr>
          <p:cNvSpPr/>
          <p:nvPr/>
        </p:nvSpPr>
        <p:spPr>
          <a:xfrm>
            <a:off x="335181" y="3612226"/>
            <a:ext cx="399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Limitation: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lacking electron correlation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96086E-15CC-C04E-B66A-83F96CE97F25}"/>
              </a:ext>
            </a:extLst>
          </p:cNvPr>
          <p:cNvSpPr/>
          <p:nvPr/>
        </p:nvSpPr>
        <p:spPr>
          <a:xfrm>
            <a:off x="335181" y="4176819"/>
            <a:ext cx="763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Post HF methods: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elaborate approximation for many-body wave function</a:t>
            </a:r>
            <a:endParaRPr lang="en-US" dirty="0">
              <a:solidFill>
                <a:srgbClr val="FF0000"/>
              </a:solidFill>
              <a:latin typeface="Britannic Bold" panose="020B09030607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6F460-ECAC-A840-9A1D-880037639D5F}"/>
              </a:ext>
            </a:extLst>
          </p:cNvPr>
          <p:cNvSpPr txBox="1"/>
          <p:nvPr/>
        </p:nvSpPr>
        <p:spPr>
          <a:xfrm>
            <a:off x="2016186" y="4604288"/>
            <a:ext cx="4193969" cy="1289007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Interaction (CI)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Moller-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Plesset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(MP) perturbation theory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Couple-Cluster(CC)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D9310E-BA9E-3345-8752-11CCF1047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87" r="6591"/>
          <a:stretch/>
        </p:blipFill>
        <p:spPr>
          <a:xfrm>
            <a:off x="3569303" y="3015478"/>
            <a:ext cx="1217251" cy="4681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B33FDE-2EF1-C04B-B1E6-1FD0E59931AF}"/>
              </a:ext>
            </a:extLst>
          </p:cNvPr>
          <p:cNvSpPr/>
          <p:nvPr/>
        </p:nvSpPr>
        <p:spPr>
          <a:xfrm>
            <a:off x="1247990" y="6167940"/>
            <a:ext cx="6956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942092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Can be very accurate, But, …scaling</a:t>
            </a:r>
            <a:r>
              <a:rPr lang="en-US" b="1" dirty="0">
                <a:latin typeface="Times" pitchFamily="2" charset="0"/>
              </a:rPr>
              <a:t> </a:t>
            </a:r>
            <a:endParaRPr lang="en-US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51768D76-517D-2042-BA1F-7F4736A05470}"/>
              </a:ext>
            </a:extLst>
          </p:cNvPr>
          <p:cNvGrpSpPr/>
          <p:nvPr/>
        </p:nvGrpSpPr>
        <p:grpSpPr>
          <a:xfrm>
            <a:off x="171964" y="145531"/>
            <a:ext cx="7017626" cy="922196"/>
            <a:chOff x="171964" y="92611"/>
            <a:chExt cx="7017626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EA579520-9395-4B4C-AAE3-3172D8E0BF7C}"/>
                </a:ext>
              </a:extLst>
            </p:cNvPr>
            <p:cNvSpPr txBox="1"/>
            <p:nvPr/>
          </p:nvSpPr>
          <p:spPr>
            <a:xfrm>
              <a:off x="1216993" y="275159"/>
              <a:ext cx="5972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 err="1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Hartree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-Fork Approximations: Scaling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D1B79D50-5E8C-B349-81EE-312BC5722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13AF1E-35C7-344F-BF53-EB869BE4F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08039"/>
              </p:ext>
            </p:extLst>
          </p:nvPr>
        </p:nvGraphicFramePr>
        <p:xfrm>
          <a:off x="1266619" y="4135209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303150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30955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7340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Today (electrons)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1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 + CI (N</a:t>
                      </a:r>
                      <a:r>
                        <a:rPr lang="en-US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0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8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DFT (N</a:t>
                      </a:r>
                      <a:r>
                        <a:rPr lang="en-US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49805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AE7AD8B-A54F-1145-8903-6D4128852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91807"/>
              </p:ext>
            </p:extLst>
          </p:nvPr>
        </p:nvGraphicFramePr>
        <p:xfrm>
          <a:off x="1409499" y="19125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865A4E74-09AE-904D-B47E-08841C2E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93" y="1204555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B5A511-84F4-0D48-881B-C112B1853C6D}"/>
              </a:ext>
            </a:extLst>
          </p:cNvPr>
          <p:cNvSpPr/>
          <p:nvPr/>
        </p:nvSpPr>
        <p:spPr>
          <a:xfrm>
            <a:off x="2158419" y="3547917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ritannic Bold" panose="020B0903060703020204" pitchFamily="34" charset="77"/>
              </a:rPr>
              <a:t>What does more computing buy </a:t>
            </a:r>
            <a:r>
              <a:rPr lang="en-US" altLang="zh-CN" sz="2000" b="1" dirty="0">
                <a:latin typeface="Britannic Bold" panose="020B0903060703020204" pitchFamily="34" charset="77"/>
              </a:rPr>
              <a:t>us</a:t>
            </a:r>
            <a:r>
              <a:rPr lang="en-US" sz="2000" b="1" dirty="0">
                <a:latin typeface="Britannic Bold" panose="020B0903060703020204" pitchFamily="34" charset="77"/>
              </a:rPr>
              <a:t> ?</a:t>
            </a:r>
            <a:endParaRPr lang="en-US" sz="2000" dirty="0">
              <a:effectLst/>
              <a:latin typeface="Britannic Bold" panose="020B0903060703020204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C09832-AFE8-0D41-97AE-968D6D987088}"/>
              </a:ext>
            </a:extLst>
          </p:cNvPr>
          <p:cNvGrpSpPr/>
          <p:nvPr/>
        </p:nvGrpSpPr>
        <p:grpSpPr>
          <a:xfrm>
            <a:off x="1266619" y="4292114"/>
            <a:ext cx="7766896" cy="1387009"/>
            <a:chOff x="1266619" y="3992072"/>
            <a:chExt cx="7766896" cy="138700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9A6469F-FE69-164D-8D88-D0DFB5C2810F}"/>
                </a:ext>
              </a:extLst>
            </p:cNvPr>
            <p:cNvSpPr/>
            <p:nvPr/>
          </p:nvSpPr>
          <p:spPr>
            <a:xfrm>
              <a:off x="1266619" y="4209531"/>
              <a:ext cx="6096000" cy="321596"/>
            </a:xfrm>
            <a:prstGeom prst="roundRect">
              <a:avLst/>
            </a:prstGeom>
            <a:noFill/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9799B2-6A97-2249-86F7-7EDB55B9CD4B}"/>
                </a:ext>
              </a:extLst>
            </p:cNvPr>
            <p:cNvSpPr txBox="1"/>
            <p:nvPr/>
          </p:nvSpPr>
          <p:spPr>
            <a:xfrm>
              <a:off x="7362619" y="3992072"/>
              <a:ext cx="15520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Atoms</a:t>
              </a:r>
            </a:p>
            <a:p>
              <a:pPr algn="ctr"/>
              <a:r>
                <a:rPr lang="en-US" altLang="zh-CN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</a:t>
              </a:r>
              <a:r>
                <a:rPr lang="zh-CN" altLang="en-US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molecules</a:t>
              </a:r>
              <a:endPara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E80E55F-C93A-5B40-9309-FB2F6DE7CFE6}"/>
                </a:ext>
              </a:extLst>
            </p:cNvPr>
            <p:cNvSpPr/>
            <p:nvPr/>
          </p:nvSpPr>
          <p:spPr>
            <a:xfrm>
              <a:off x="1266619" y="4967728"/>
              <a:ext cx="6096000" cy="321596"/>
            </a:xfrm>
            <a:prstGeom prst="roundRect">
              <a:avLst/>
            </a:pr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F0221-440A-AF49-AA30-B0723C59439E}"/>
                </a:ext>
              </a:extLst>
            </p:cNvPr>
            <p:cNvSpPr txBox="1"/>
            <p:nvPr/>
          </p:nvSpPr>
          <p:spPr>
            <a:xfrm>
              <a:off x="7358055" y="4794306"/>
              <a:ext cx="16754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Molecules</a:t>
              </a:r>
            </a:p>
            <a:p>
              <a:pPr algn="ctr"/>
              <a:r>
                <a:rPr 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Condensed</a:t>
              </a:r>
              <a:r>
                <a:rPr lang="zh-CN" alt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8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1F3D839B-1766-3D4F-9979-3662BF251103}"/>
              </a:ext>
            </a:extLst>
          </p:cNvPr>
          <p:cNvGrpSpPr/>
          <p:nvPr/>
        </p:nvGrpSpPr>
        <p:grpSpPr>
          <a:xfrm>
            <a:off x="171964" y="145531"/>
            <a:ext cx="7529496" cy="922196"/>
            <a:chOff x="171964" y="92611"/>
            <a:chExt cx="7529496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6D1B4820-90A9-B74D-9102-F3D2722D2E30}"/>
                </a:ext>
              </a:extLst>
            </p:cNvPr>
            <p:cNvSpPr txBox="1"/>
            <p:nvPr/>
          </p:nvSpPr>
          <p:spPr>
            <a:xfrm>
              <a:off x="1216993" y="275159"/>
              <a:ext cx="6484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Density Functional Theory: HK Theorems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72102F8D-D0E4-814B-B5C4-78246E644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2D2F59D-2D48-274A-98C9-C943ABBAB839}"/>
              </a:ext>
            </a:extLst>
          </p:cNvPr>
          <p:cNvSpPr/>
          <p:nvPr/>
        </p:nvSpPr>
        <p:spPr>
          <a:xfrm>
            <a:off x="335181" y="1182169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Hohenberg-Kohn Theorem I: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AB8F6-FE26-0F4C-BDB1-F4A10B29E5FB}"/>
              </a:ext>
            </a:extLst>
          </p:cNvPr>
          <p:cNvSpPr/>
          <p:nvPr/>
        </p:nvSpPr>
        <p:spPr>
          <a:xfrm>
            <a:off x="335181" y="2177557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Hohenberg-Kohn Theorem II: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59D802-27E0-964B-8176-147374990DEC}"/>
              </a:ext>
            </a:extLst>
          </p:cNvPr>
          <p:cNvSpPr/>
          <p:nvPr/>
        </p:nvSpPr>
        <p:spPr>
          <a:xfrm>
            <a:off x="1619822" y="6199238"/>
            <a:ext cx="57671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942092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Exact theory of many-body systems</a:t>
            </a:r>
            <a:r>
              <a:rPr lang="en-US" b="1" dirty="0">
                <a:latin typeface="Times" pitchFamily="2" charset="0"/>
              </a:rPr>
              <a:t> </a:t>
            </a:r>
            <a:endParaRPr lang="en-US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18F44-96CB-FD41-B39D-0F9F97FAF545}"/>
              </a:ext>
            </a:extLst>
          </p:cNvPr>
          <p:cNvSpPr/>
          <p:nvPr/>
        </p:nvSpPr>
        <p:spPr>
          <a:xfrm>
            <a:off x="3395634" y="1168917"/>
            <a:ext cx="5218279" cy="733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potential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determined uniquely by the ground state particle density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95D22-749D-CE40-A949-76483EFDA7E7}"/>
              </a:ext>
            </a:extLst>
          </p:cNvPr>
          <p:cNvSpPr/>
          <p:nvPr/>
        </p:nvSpPr>
        <p:spPr>
          <a:xfrm>
            <a:off x="3467770" y="2177557"/>
            <a:ext cx="5146143" cy="13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given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 exact ground state energy is the global minimum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)], and the density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minimizing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is the exact ground state density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6EC295-4B0C-6542-A0B2-3308E2B217DA}"/>
              </a:ext>
            </a:extLst>
          </p:cNvPr>
          <p:cNvGrpSpPr/>
          <p:nvPr/>
        </p:nvGrpSpPr>
        <p:grpSpPr>
          <a:xfrm>
            <a:off x="2863516" y="3685307"/>
            <a:ext cx="3279784" cy="2185054"/>
            <a:chOff x="2484431" y="3699843"/>
            <a:chExt cx="3279784" cy="218505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113C8F1-A1F1-5547-ADF7-4C09D495E342}"/>
                </a:ext>
              </a:extLst>
            </p:cNvPr>
            <p:cNvSpPr/>
            <p:nvPr/>
          </p:nvSpPr>
          <p:spPr>
            <a:xfrm>
              <a:off x="2484432" y="3944400"/>
              <a:ext cx="993913" cy="64935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0A8AD3-2F84-344B-B575-3667C9E7AB60}"/>
                </a:ext>
              </a:extLst>
            </p:cNvPr>
            <p:cNvSpPr/>
            <p:nvPr/>
          </p:nvSpPr>
          <p:spPr>
            <a:xfrm>
              <a:off x="2668508" y="4056787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ext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650EB4F-0EB8-7A41-A89E-8FFC32F0F274}"/>
                </a:ext>
              </a:extLst>
            </p:cNvPr>
            <p:cNvSpPr/>
            <p:nvPr/>
          </p:nvSpPr>
          <p:spPr>
            <a:xfrm>
              <a:off x="2484431" y="5215405"/>
              <a:ext cx="993913" cy="64935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FB3FE57-810C-1B42-899D-8574055C8206}"/>
                </a:ext>
              </a:extLst>
            </p:cNvPr>
            <p:cNvSpPr/>
            <p:nvPr/>
          </p:nvSpPr>
          <p:spPr>
            <a:xfrm>
              <a:off x="4770302" y="3944400"/>
              <a:ext cx="993913" cy="64935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101B3AC-BDD9-4349-BA24-DC42C72AD6DB}"/>
                </a:ext>
              </a:extLst>
            </p:cNvPr>
            <p:cNvSpPr/>
            <p:nvPr/>
          </p:nvSpPr>
          <p:spPr>
            <a:xfrm>
              <a:off x="4770302" y="5235540"/>
              <a:ext cx="993913" cy="649357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F7C62-C914-9242-8694-8797E76CBA33}"/>
                </a:ext>
              </a:extLst>
            </p:cNvPr>
            <p:cNvSpPr/>
            <p:nvPr/>
          </p:nvSpPr>
          <p:spPr>
            <a:xfrm>
              <a:off x="4950504" y="4067085"/>
              <a:ext cx="633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02C1C8-35AB-E94B-82AD-6BD1D86CFE6F}"/>
                </a:ext>
              </a:extLst>
            </p:cNvPr>
            <p:cNvCxnSpPr/>
            <p:nvPr/>
          </p:nvCxnSpPr>
          <p:spPr>
            <a:xfrm>
              <a:off x="2981386" y="4699775"/>
              <a:ext cx="0" cy="475874"/>
            </a:xfrm>
            <a:prstGeom prst="straightConnector1">
              <a:avLst/>
            </a:prstGeom>
            <a:ln w="635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BA2DA1-C2D3-904D-A101-2FFD45E09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257" y="4685062"/>
              <a:ext cx="0" cy="490587"/>
            </a:xfrm>
            <a:prstGeom prst="straightConnector1">
              <a:avLst/>
            </a:prstGeom>
            <a:ln w="635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146349-456A-B148-8A02-B78629A56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807" y="5569946"/>
              <a:ext cx="576602" cy="1"/>
            </a:xfrm>
            <a:prstGeom prst="straightConnector1">
              <a:avLst/>
            </a:prstGeom>
            <a:ln w="6350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triped Right Arrow 26">
              <a:extLst>
                <a:ext uri="{FF2B5EF4-FFF2-40B4-BE49-F238E27FC236}">
                  <a16:creationId xmlns:a16="http://schemas.microsoft.com/office/drawing/2014/main" id="{880E6EFF-0CDF-4944-9A38-57506558F5D7}"/>
                </a:ext>
              </a:extLst>
            </p:cNvPr>
            <p:cNvSpPr/>
            <p:nvPr/>
          </p:nvSpPr>
          <p:spPr>
            <a:xfrm rot="10800000">
              <a:off x="3845106" y="4116025"/>
              <a:ext cx="543339" cy="336598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2C73B7-0220-1E45-81A2-6AE421E2A848}"/>
                </a:ext>
              </a:extLst>
            </p:cNvPr>
            <p:cNvSpPr/>
            <p:nvPr/>
          </p:nvSpPr>
          <p:spPr>
            <a:xfrm>
              <a:off x="3917974" y="3699843"/>
              <a:ext cx="484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HK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899FC-64BE-4943-A66C-2610D1FF4730}"/>
                    </a:ext>
                  </a:extLst>
                </p:cNvPr>
                <p:cNvSpPr/>
                <p:nvPr/>
              </p:nvSpPr>
              <p:spPr>
                <a:xfrm>
                  <a:off x="2618562" y="5355417"/>
                  <a:ext cx="7778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899FC-64BE-4943-A66C-2610D1FF4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562" y="5355417"/>
                  <a:ext cx="77784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17EAD9-06EB-3347-B7D3-C113B3393746}"/>
                    </a:ext>
                  </a:extLst>
                </p:cNvPr>
                <p:cNvSpPr/>
                <p:nvPr/>
              </p:nvSpPr>
              <p:spPr>
                <a:xfrm>
                  <a:off x="4878721" y="5348944"/>
                  <a:ext cx="8105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17EAD9-06EB-3347-B7D3-C113B33937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21" y="5348944"/>
                  <a:ext cx="81054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39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1F3D839B-1766-3D4F-9979-3662BF251103}"/>
              </a:ext>
            </a:extLst>
          </p:cNvPr>
          <p:cNvGrpSpPr/>
          <p:nvPr/>
        </p:nvGrpSpPr>
        <p:grpSpPr>
          <a:xfrm>
            <a:off x="171964" y="145531"/>
            <a:ext cx="7131952" cy="922196"/>
            <a:chOff x="171964" y="92611"/>
            <a:chExt cx="7131952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6D1B4820-90A9-B74D-9102-F3D2722D2E30}"/>
                </a:ext>
              </a:extLst>
            </p:cNvPr>
            <p:cNvSpPr txBox="1"/>
            <p:nvPr/>
          </p:nvSpPr>
          <p:spPr>
            <a:xfrm>
              <a:off x="1216993" y="275159"/>
              <a:ext cx="60869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Density Functional Theory: KS Scheme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72102F8D-D0E4-814B-B5C4-78246E644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646F7-0258-AD4E-8095-C7F931F151C9}"/>
                  </a:ext>
                </a:extLst>
              </p:cNvPr>
              <p:cNvSpPr txBox="1"/>
              <p:nvPr/>
            </p:nvSpPr>
            <p:spPr>
              <a:xfrm>
                <a:off x="801199" y="1570401"/>
                <a:ext cx="3920304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e>
                      </m:d>
                      <m:r>
                        <a:rPr lang="en-US" dirty="0"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646F7-0258-AD4E-8095-C7F931F15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9" y="1570401"/>
                <a:ext cx="3920304" cy="818814"/>
              </a:xfrm>
              <a:prstGeom prst="rect">
                <a:avLst/>
              </a:prstGeom>
              <a:blipFill>
                <a:blip r:embed="rId3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A47A9-1990-B740-A4B4-704E3A50E2DB}"/>
                  </a:ext>
                </a:extLst>
              </p:cNvPr>
              <p:cNvSpPr txBox="1"/>
              <p:nvPr/>
            </p:nvSpPr>
            <p:spPr>
              <a:xfrm>
                <a:off x="801199" y="2408299"/>
                <a:ext cx="6150465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e>
                      </m:d>
                      <m:r>
                        <a:rPr lang="en-US" dirty="0"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A47A9-1990-B740-A4B4-704E3A50E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9" y="2408299"/>
                <a:ext cx="6150465" cy="818814"/>
              </a:xfrm>
              <a:prstGeom prst="rect">
                <a:avLst/>
              </a:prstGeom>
              <a:blipFill>
                <a:blip r:embed="rId4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FD83A4F-F0F5-F54A-8D57-616849739F08}"/>
              </a:ext>
            </a:extLst>
          </p:cNvPr>
          <p:cNvSpPr/>
          <p:nvPr/>
        </p:nvSpPr>
        <p:spPr>
          <a:xfrm>
            <a:off x="562169" y="1197747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Kohn-Sham scheme: </a:t>
            </a:r>
            <a:r>
              <a:rPr lang="en-US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A practical scheme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A42A02-9110-B14E-8B95-6B8B72A51E45}"/>
              </a:ext>
            </a:extLst>
          </p:cNvPr>
          <p:cNvGrpSpPr/>
          <p:nvPr/>
        </p:nvGrpSpPr>
        <p:grpSpPr>
          <a:xfrm>
            <a:off x="772982" y="3633267"/>
            <a:ext cx="8369579" cy="1508574"/>
            <a:chOff x="772982" y="3243714"/>
            <a:chExt cx="8369579" cy="15085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1639E6-C9E5-E243-9BCA-9E542533ABDD}"/>
                </a:ext>
              </a:extLst>
            </p:cNvPr>
            <p:cNvSpPr/>
            <p:nvPr/>
          </p:nvSpPr>
          <p:spPr>
            <a:xfrm>
              <a:off x="6680735" y="4054437"/>
              <a:ext cx="2461826" cy="662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Kinetic energy 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Non-interacting system</a:t>
              </a:r>
              <a:endParaRPr lang="en-US" sz="1600" i="1" dirty="0">
                <a:solidFill>
                  <a:srgbClr val="0432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135F26-6381-2B4F-8656-98983BEA17E0}"/>
                </a:ext>
              </a:extLst>
            </p:cNvPr>
            <p:cNvSpPr/>
            <p:nvPr/>
          </p:nvSpPr>
          <p:spPr>
            <a:xfrm>
              <a:off x="4608713" y="4018817"/>
              <a:ext cx="2261321" cy="733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Exchange-correlation </a:t>
              </a:r>
            </a:p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term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73089E-5029-CB45-89E3-4124EB2DF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9123" y="3840701"/>
              <a:ext cx="357809" cy="199158"/>
            </a:xfrm>
            <a:prstGeom prst="straightConnector1">
              <a:avLst/>
            </a:prstGeom>
            <a:ln w="22225">
              <a:solidFill>
                <a:srgbClr val="FF0000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21C366-C415-5646-A9E4-D607A1BA21E6}"/>
                </a:ext>
              </a:extLst>
            </p:cNvPr>
            <p:cNvCxnSpPr>
              <a:cxnSpLocks/>
            </p:cNvCxnSpPr>
            <p:nvPr/>
          </p:nvCxnSpPr>
          <p:spPr>
            <a:xfrm>
              <a:off x="7594216" y="3840701"/>
              <a:ext cx="359634" cy="214335"/>
            </a:xfrm>
            <a:prstGeom prst="straightConnector1">
              <a:avLst/>
            </a:prstGeom>
            <a:ln w="22225">
              <a:solidFill>
                <a:srgbClr val="0432FF">
                  <a:alpha val="99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542F3B-6612-4749-AC2C-3F94DC51A57F}"/>
                    </a:ext>
                  </a:extLst>
                </p:cNvPr>
                <p:cNvSpPr txBox="1"/>
                <p:nvPr/>
              </p:nvSpPr>
              <p:spPr>
                <a:xfrm>
                  <a:off x="772982" y="3243714"/>
                  <a:ext cx="7537063" cy="818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nary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542F3B-6612-4749-AC2C-3F94DC51A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982" y="3243714"/>
                  <a:ext cx="7537063" cy="818814"/>
                </a:xfrm>
                <a:prstGeom prst="rect">
                  <a:avLst/>
                </a:prstGeom>
                <a:blipFill>
                  <a:blip r:embed="rId5"/>
                  <a:stretch>
                    <a:fillRect t="-128788" b="-1848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106825-C258-4D49-BF69-36BCE48E0960}"/>
                  </a:ext>
                </a:extLst>
              </p:cNvPr>
              <p:cNvSpPr txBox="1"/>
              <p:nvPr/>
            </p:nvSpPr>
            <p:spPr>
              <a:xfrm>
                <a:off x="6871395" y="1448733"/>
                <a:ext cx="2080506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106825-C258-4D49-BF69-36BCE48E0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5" y="1448733"/>
                <a:ext cx="2080506" cy="900375"/>
              </a:xfrm>
              <a:prstGeom prst="rect">
                <a:avLst/>
              </a:prstGeom>
              <a:blipFill>
                <a:blip r:embed="rId6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F5977-1B8F-1A4E-879B-E7F3D0A54F31}"/>
              </a:ext>
            </a:extLst>
          </p:cNvPr>
          <p:cNvGrpSpPr/>
          <p:nvPr/>
        </p:nvGrpSpPr>
        <p:grpSpPr>
          <a:xfrm>
            <a:off x="873745" y="5221357"/>
            <a:ext cx="7608955" cy="974110"/>
            <a:chOff x="1216992" y="5221357"/>
            <a:chExt cx="7608955" cy="97411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05AA8004-6F29-5C45-8955-5A1EDDE7E942}"/>
                </a:ext>
              </a:extLst>
            </p:cNvPr>
            <p:cNvSpPr/>
            <p:nvPr/>
          </p:nvSpPr>
          <p:spPr>
            <a:xfrm>
              <a:off x="1216992" y="5221357"/>
              <a:ext cx="7608955" cy="974110"/>
            </a:xfrm>
            <a:prstGeom prst="snip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164217-C81C-024B-830A-44B683488376}"/>
                </a:ext>
              </a:extLst>
            </p:cNvPr>
            <p:cNvSpPr/>
            <p:nvPr/>
          </p:nvSpPr>
          <p:spPr>
            <a:xfrm>
              <a:off x="1323095" y="5364867"/>
              <a:ext cx="7476348" cy="72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dirty="0">
                  <a:latin typeface="Arial Rounded MT Bold" panose="020F0704030504030204" pitchFamily="34" charset="77"/>
                  <a:cs typeface="Times New Roman" panose="02020603050405020304" pitchFamily="18" charset="0"/>
                </a:rPr>
                <a:t>KS scheme maps the complex, interacting electronic systems into a non-interacting systems, moving in an effective local potential.</a:t>
              </a:r>
              <a:endParaRPr lang="en-US" i="1" dirty="0">
                <a:latin typeface="Arial Rounded MT Bold" panose="020F0704030504030204" pitchFamily="34" charset="77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C3AE4B-085B-1948-8559-2FC4E4B76CA1}"/>
              </a:ext>
            </a:extLst>
          </p:cNvPr>
          <p:cNvSpPr/>
          <p:nvPr/>
        </p:nvSpPr>
        <p:spPr>
          <a:xfrm>
            <a:off x="3447309" y="3106058"/>
            <a:ext cx="2461826" cy="36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Hartree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</a:t>
            </a:r>
            <a:endParaRPr lang="en-US" sz="1600" i="1" dirty="0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F1DE87-02F2-9843-8D7C-D6934DF610B5}"/>
              </a:ext>
            </a:extLst>
          </p:cNvPr>
          <p:cNvSpPr/>
          <p:nvPr/>
        </p:nvSpPr>
        <p:spPr>
          <a:xfrm>
            <a:off x="5507262" y="3086120"/>
            <a:ext cx="2853994" cy="36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universal functional</a:t>
            </a:r>
            <a:endParaRPr lang="en-US" sz="1600" i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74FE1A-EF29-0344-A420-38D77E7E4211}"/>
              </a:ext>
            </a:extLst>
          </p:cNvPr>
          <p:cNvCxnSpPr>
            <a:cxnSpLocks/>
          </p:cNvCxnSpPr>
          <p:nvPr/>
        </p:nvCxnSpPr>
        <p:spPr>
          <a:xfrm>
            <a:off x="6415147" y="2955790"/>
            <a:ext cx="132368" cy="2713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D05D422-A51D-E745-AAA1-F049E7CAF368}"/>
              </a:ext>
            </a:extLst>
          </p:cNvPr>
          <p:cNvSpPr/>
          <p:nvPr/>
        </p:nvSpPr>
        <p:spPr>
          <a:xfrm>
            <a:off x="4678222" y="1759785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(HK Theorem I)</a:t>
            </a:r>
          </a:p>
        </p:txBody>
      </p:sp>
    </p:spTree>
    <p:extLst>
      <p:ext uri="{BB962C8B-B14F-4D97-AF65-F5344CB8AC3E}">
        <p14:creationId xmlns:p14="http://schemas.microsoft.com/office/powerpoint/2010/main" val="9758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8">
            <a:extLst>
              <a:ext uri="{FF2B5EF4-FFF2-40B4-BE49-F238E27FC236}">
                <a16:creationId xmlns:a16="http://schemas.microsoft.com/office/drawing/2014/main" id="{F9D10E9E-8562-A649-9B2A-BF2BFA8B147D}"/>
              </a:ext>
            </a:extLst>
          </p:cNvPr>
          <p:cNvGrpSpPr/>
          <p:nvPr/>
        </p:nvGrpSpPr>
        <p:grpSpPr>
          <a:xfrm>
            <a:off x="171964" y="145531"/>
            <a:ext cx="7131952" cy="922196"/>
            <a:chOff x="171964" y="92611"/>
            <a:chExt cx="7131952" cy="922196"/>
          </a:xfrm>
        </p:grpSpPr>
        <p:sp>
          <p:nvSpPr>
            <p:cNvPr id="5" name="文本框 40">
              <a:extLst>
                <a:ext uri="{FF2B5EF4-FFF2-40B4-BE49-F238E27FC236}">
                  <a16:creationId xmlns:a16="http://schemas.microsoft.com/office/drawing/2014/main" id="{FCB3E483-6B95-4B48-BF09-6C9886267EB8}"/>
                </a:ext>
              </a:extLst>
            </p:cNvPr>
            <p:cNvSpPr txBox="1"/>
            <p:nvPr/>
          </p:nvSpPr>
          <p:spPr>
            <a:xfrm>
              <a:off x="1216993" y="275159"/>
              <a:ext cx="60869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Density Functional Theory: KS Scheme</a:t>
              </a:r>
            </a:p>
          </p:txBody>
        </p:sp>
        <p:pic>
          <p:nvPicPr>
            <p:cNvPr id="6" name="图片 41" descr="water-mol.jpg">
              <a:extLst>
                <a:ext uri="{FF2B5EF4-FFF2-40B4-BE49-F238E27FC236}">
                  <a16:creationId xmlns:a16="http://schemas.microsoft.com/office/drawing/2014/main" id="{69D31D27-0818-DE46-84AE-EFF36F6F0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F9E741A-81ED-4043-99F8-6CF31E78C03D}"/>
                  </a:ext>
                </a:extLst>
              </p:cNvPr>
              <p:cNvSpPr/>
              <p:nvPr/>
            </p:nvSpPr>
            <p:spPr>
              <a:xfrm>
                <a:off x="2958544" y="2685438"/>
                <a:ext cx="3644459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F9E741A-81ED-4043-99F8-6CF31E78C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544" y="2685438"/>
                <a:ext cx="3644459" cy="620234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4554B0-354C-D149-9EBB-8406C5FCF62D}"/>
                  </a:ext>
                </a:extLst>
              </p:cNvPr>
              <p:cNvSpPr/>
              <p:nvPr/>
            </p:nvSpPr>
            <p:spPr>
              <a:xfrm>
                <a:off x="2409063" y="1382055"/>
                <a:ext cx="254800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4554B0-354C-D149-9EBB-8406C5FCF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63" y="1382055"/>
                <a:ext cx="2548005" cy="610936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6A9A2D8-2D16-2A45-9D0E-10B91B247F7D}"/>
              </a:ext>
            </a:extLst>
          </p:cNvPr>
          <p:cNvSpPr/>
          <p:nvPr/>
        </p:nvSpPr>
        <p:spPr>
          <a:xfrm>
            <a:off x="562169" y="1110663"/>
            <a:ext cx="5905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Kohn-Sham Hamiltonian of independent-particle system:</a:t>
            </a:r>
            <a:endParaRPr lang="en-US" dirty="0">
              <a:solidFill>
                <a:srgbClr val="0432FF"/>
              </a:solidFill>
              <a:latin typeface="Britannic Bold" panose="020B0903060703020204" pitchFamily="34" charset="7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81B61D-E490-AF49-8E33-A668D6C119F8}"/>
                  </a:ext>
                </a:extLst>
              </p:cNvPr>
              <p:cNvSpPr/>
              <p:nvPr/>
            </p:nvSpPr>
            <p:spPr>
              <a:xfrm>
                <a:off x="1805988" y="2115830"/>
                <a:ext cx="4187685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𝐻𝑎𝑟𝑡𝑟𝑒𝑒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81B61D-E490-AF49-8E33-A668D6C1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88" y="2115830"/>
                <a:ext cx="4187685" cy="39158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693F48B-02AE-E547-A20F-3A8A3EF09965}"/>
              </a:ext>
            </a:extLst>
          </p:cNvPr>
          <p:cNvSpPr/>
          <p:nvPr/>
        </p:nvSpPr>
        <p:spPr>
          <a:xfrm>
            <a:off x="562169" y="2904217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Kohn-Sham Equation: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9FAF6-7A60-EB48-87AB-432A1C6EA2F5}"/>
              </a:ext>
            </a:extLst>
          </p:cNvPr>
          <p:cNvGrpSpPr/>
          <p:nvPr/>
        </p:nvGrpSpPr>
        <p:grpSpPr>
          <a:xfrm>
            <a:off x="835837" y="3526856"/>
            <a:ext cx="7321880" cy="776951"/>
            <a:chOff x="769257" y="4671834"/>
            <a:chExt cx="7321880" cy="77695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BAE6FBB-43E2-2147-9D0E-83A119C194BE}"/>
                </a:ext>
              </a:extLst>
            </p:cNvPr>
            <p:cNvSpPr/>
            <p:nvPr/>
          </p:nvSpPr>
          <p:spPr>
            <a:xfrm>
              <a:off x="769257" y="4671834"/>
              <a:ext cx="7126514" cy="65207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0AAA0D-CF2A-2344-92F0-6267E96F019C}"/>
                    </a:ext>
                  </a:extLst>
                </p:cNvPr>
                <p:cNvSpPr txBox="1"/>
                <p:nvPr/>
              </p:nvSpPr>
              <p:spPr>
                <a:xfrm>
                  <a:off x="1122073" y="4780204"/>
                  <a:ext cx="6969064" cy="6685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Two assumptions: “System of non-interacting particles” and 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0AAA0D-CF2A-2344-92F0-6267E96F0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073" y="4780204"/>
                  <a:ext cx="6969064" cy="668581"/>
                </a:xfrm>
                <a:prstGeom prst="rect">
                  <a:avLst/>
                </a:prstGeom>
                <a:blipFill>
                  <a:blip r:embed="rId6"/>
                  <a:stretch>
                    <a:fillRect l="-729" t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EF15E5C-4B5B-6447-89DD-27E567FAAC6D}"/>
              </a:ext>
            </a:extLst>
          </p:cNvPr>
          <p:cNvGrpSpPr/>
          <p:nvPr/>
        </p:nvGrpSpPr>
        <p:grpSpPr>
          <a:xfrm>
            <a:off x="835837" y="4449553"/>
            <a:ext cx="7744799" cy="2196722"/>
            <a:chOff x="835837" y="4449553"/>
            <a:chExt cx="7744799" cy="21967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C83798-A0BD-1D41-9D37-0DD81280A4FB}"/>
                </a:ext>
              </a:extLst>
            </p:cNvPr>
            <p:cNvGrpSpPr/>
            <p:nvPr/>
          </p:nvGrpSpPr>
          <p:grpSpPr>
            <a:xfrm>
              <a:off x="5240113" y="4461221"/>
              <a:ext cx="3340523" cy="2185054"/>
              <a:chOff x="2423692" y="3699843"/>
              <a:chExt cx="3340523" cy="218505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27BEDA69-1547-0E46-96C0-A38EE3A1D12A}"/>
                  </a:ext>
                </a:extLst>
              </p:cNvPr>
              <p:cNvSpPr/>
              <p:nvPr/>
            </p:nvSpPr>
            <p:spPr>
              <a:xfrm>
                <a:off x="2484432" y="394440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E222E1-FE44-EE4D-8B34-821162CFFE35}"/>
                  </a:ext>
                </a:extLst>
              </p:cNvPr>
              <p:cNvSpPr/>
              <p:nvPr/>
            </p:nvSpPr>
            <p:spPr>
              <a:xfrm>
                <a:off x="2668508" y="4056787"/>
                <a:ext cx="750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C36B025-5D10-EE4D-A669-B1F19D05FDE2}"/>
                  </a:ext>
                </a:extLst>
              </p:cNvPr>
              <p:cNvSpPr/>
              <p:nvPr/>
            </p:nvSpPr>
            <p:spPr>
              <a:xfrm>
                <a:off x="2484431" y="5215405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A6A3EA1-6A25-3942-BA9A-98A99F0E60DD}"/>
                  </a:ext>
                </a:extLst>
              </p:cNvPr>
              <p:cNvSpPr/>
              <p:nvPr/>
            </p:nvSpPr>
            <p:spPr>
              <a:xfrm>
                <a:off x="4770302" y="394440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E39A0CF-04F4-CB44-8661-A009CF9D8302}"/>
                  </a:ext>
                </a:extLst>
              </p:cNvPr>
              <p:cNvSpPr/>
              <p:nvPr/>
            </p:nvSpPr>
            <p:spPr>
              <a:xfrm>
                <a:off x="4770302" y="523554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0D8D1BE-AD42-D64D-B16D-79A26ADAF655}"/>
                  </a:ext>
                </a:extLst>
              </p:cNvPr>
              <p:cNvSpPr/>
              <p:nvPr/>
            </p:nvSpPr>
            <p:spPr>
              <a:xfrm>
                <a:off x="4950504" y="4067085"/>
                <a:ext cx="63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6927DA2-E04D-B340-B0C3-08C24AD1C360}"/>
                  </a:ext>
                </a:extLst>
              </p:cNvPr>
              <p:cNvCxnSpPr/>
              <p:nvPr/>
            </p:nvCxnSpPr>
            <p:spPr>
              <a:xfrm>
                <a:off x="2981386" y="4699775"/>
                <a:ext cx="0" cy="475874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CBF896-4D7B-2F4A-B610-7809FBAB62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257" y="4685062"/>
                <a:ext cx="0" cy="490587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8F334A2-D22E-FC40-920C-DF15ED540F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6807" y="5569946"/>
                <a:ext cx="576602" cy="1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Striped Right Arrow 40">
                <a:extLst>
                  <a:ext uri="{FF2B5EF4-FFF2-40B4-BE49-F238E27FC236}">
                    <a16:creationId xmlns:a16="http://schemas.microsoft.com/office/drawing/2014/main" id="{F6BCEF6C-616E-B043-BC8C-7D819CC19005}"/>
                  </a:ext>
                </a:extLst>
              </p:cNvPr>
              <p:cNvSpPr/>
              <p:nvPr/>
            </p:nvSpPr>
            <p:spPr>
              <a:xfrm rot="10800000">
                <a:off x="3845106" y="4116025"/>
                <a:ext cx="543339" cy="336598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451C9BA-3B9D-4A4C-AD11-B3B637EE73B4}"/>
                  </a:ext>
                </a:extLst>
              </p:cNvPr>
              <p:cNvSpPr/>
              <p:nvPr/>
            </p:nvSpPr>
            <p:spPr>
              <a:xfrm>
                <a:off x="3917974" y="3699843"/>
                <a:ext cx="484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Britannic Bold" panose="020B0903060703020204" pitchFamily="34" charset="77"/>
                    <a:cs typeface="Times New Roman" panose="02020603050405020304" pitchFamily="18" charset="0"/>
                  </a:rPr>
                  <a:t>HK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4A67043-13C1-DE49-B6F2-E48599DD364D}"/>
                      </a:ext>
                    </a:extLst>
                  </p:cNvPr>
                  <p:cNvSpPr/>
                  <p:nvPr/>
                </p:nvSpPr>
                <p:spPr>
                  <a:xfrm>
                    <a:off x="2423692" y="5355417"/>
                    <a:ext cx="1162498" cy="3815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84A67043-13C1-DE49-B6F2-E48599DD36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3692" y="5355417"/>
                    <a:ext cx="1162498" cy="38151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8984F1A-2DE5-CD4E-841E-B495E2B3379C}"/>
                      </a:ext>
                    </a:extLst>
                  </p:cNvPr>
                  <p:cNvSpPr/>
                  <p:nvPr/>
                </p:nvSpPr>
                <p:spPr>
                  <a:xfrm>
                    <a:off x="4878721" y="5348944"/>
                    <a:ext cx="809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8984F1A-2DE5-CD4E-841E-B495E2B337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21" y="5348944"/>
                    <a:ext cx="80977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5F3D114-EACC-044A-B732-C257BD550D84}"/>
                </a:ext>
              </a:extLst>
            </p:cNvPr>
            <p:cNvGrpSpPr/>
            <p:nvPr/>
          </p:nvGrpSpPr>
          <p:grpSpPr>
            <a:xfrm>
              <a:off x="835837" y="4449553"/>
              <a:ext cx="3279784" cy="2185054"/>
              <a:chOff x="2484431" y="3699843"/>
              <a:chExt cx="3279784" cy="2185054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5E2B9AC-34D0-6F49-A4B0-55E5C49EF6C6}"/>
                  </a:ext>
                </a:extLst>
              </p:cNvPr>
              <p:cNvSpPr/>
              <p:nvPr/>
            </p:nvSpPr>
            <p:spPr>
              <a:xfrm>
                <a:off x="2484432" y="394440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BB41D2-9574-0745-9B68-CAC40753F8F5}"/>
                  </a:ext>
                </a:extLst>
              </p:cNvPr>
              <p:cNvSpPr/>
              <p:nvPr/>
            </p:nvSpPr>
            <p:spPr>
              <a:xfrm>
                <a:off x="2668508" y="4056787"/>
                <a:ext cx="809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3480DEA-9FCE-7F40-A6BB-A1A3D4C070AA}"/>
                  </a:ext>
                </a:extLst>
              </p:cNvPr>
              <p:cNvSpPr/>
              <p:nvPr/>
            </p:nvSpPr>
            <p:spPr>
              <a:xfrm>
                <a:off x="2484431" y="5215405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A20EF7DE-15F2-6845-B83F-554AEBA4520E}"/>
                  </a:ext>
                </a:extLst>
              </p:cNvPr>
              <p:cNvSpPr/>
              <p:nvPr/>
            </p:nvSpPr>
            <p:spPr>
              <a:xfrm>
                <a:off x="4770302" y="394440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1D28C5C-E2D3-E041-81A1-4AB1A2AFC7D4}"/>
                  </a:ext>
                </a:extLst>
              </p:cNvPr>
              <p:cNvSpPr/>
              <p:nvPr/>
            </p:nvSpPr>
            <p:spPr>
              <a:xfrm>
                <a:off x="4770302" y="5235540"/>
                <a:ext cx="993913" cy="6493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C33A09-6AB2-8040-808B-130E14591C4C}"/>
                  </a:ext>
                </a:extLst>
              </p:cNvPr>
              <p:cNvSpPr/>
              <p:nvPr/>
            </p:nvSpPr>
            <p:spPr>
              <a:xfrm>
                <a:off x="4950504" y="4067085"/>
                <a:ext cx="63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B9F5FC-B5C1-1E44-B7A6-34DEB2673A85}"/>
                  </a:ext>
                </a:extLst>
              </p:cNvPr>
              <p:cNvCxnSpPr/>
              <p:nvPr/>
            </p:nvCxnSpPr>
            <p:spPr>
              <a:xfrm>
                <a:off x="2981386" y="4699775"/>
                <a:ext cx="0" cy="475874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EEEF0E8-B65C-6243-A796-120A4CCB6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257" y="4685062"/>
                <a:ext cx="0" cy="490587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CCC6E64-100F-CA49-8B4D-597939DD7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6807" y="5569946"/>
                <a:ext cx="576602" cy="1"/>
              </a:xfrm>
              <a:prstGeom prst="straightConnector1">
                <a:avLst/>
              </a:prstGeom>
              <a:ln w="63500"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Striped Right Arrow 54">
                <a:extLst>
                  <a:ext uri="{FF2B5EF4-FFF2-40B4-BE49-F238E27FC236}">
                    <a16:creationId xmlns:a16="http://schemas.microsoft.com/office/drawing/2014/main" id="{DD6FA705-03EB-A04C-96E2-19B1E6756009}"/>
                  </a:ext>
                </a:extLst>
              </p:cNvPr>
              <p:cNvSpPr/>
              <p:nvPr/>
            </p:nvSpPr>
            <p:spPr>
              <a:xfrm rot="10800000">
                <a:off x="3845106" y="4116025"/>
                <a:ext cx="543339" cy="336598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A3A23BC-DCD3-5240-9DCE-A0CCDE32A2C1}"/>
                  </a:ext>
                </a:extLst>
              </p:cNvPr>
              <p:cNvSpPr/>
              <p:nvPr/>
            </p:nvSpPr>
            <p:spPr>
              <a:xfrm>
                <a:off x="3917974" y="3699843"/>
                <a:ext cx="484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Britannic Bold" panose="020B0903060703020204" pitchFamily="34" charset="77"/>
                    <a:cs typeface="Times New Roman" panose="02020603050405020304" pitchFamily="18" charset="0"/>
                  </a:rPr>
                  <a:t>HK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78349F3-A21C-3743-8CEA-17DA7D17A90C}"/>
                      </a:ext>
                    </a:extLst>
                  </p:cNvPr>
                  <p:cNvSpPr/>
                  <p:nvPr/>
                </p:nvSpPr>
                <p:spPr>
                  <a:xfrm>
                    <a:off x="2618562" y="5355417"/>
                    <a:ext cx="7778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78349F3-A21C-3743-8CEA-17DA7D17A9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8562" y="5355417"/>
                    <a:ext cx="77784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F023AD9-C4B0-AF41-8AF1-1702936E6311}"/>
                      </a:ext>
                    </a:extLst>
                  </p:cNvPr>
                  <p:cNvSpPr/>
                  <p:nvPr/>
                </p:nvSpPr>
                <p:spPr>
                  <a:xfrm>
                    <a:off x="4878721" y="5348944"/>
                    <a:ext cx="81054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F023AD9-C4B0-AF41-8AF1-1702936E63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21" y="5348944"/>
                    <a:ext cx="81054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Chevron 58">
              <a:extLst>
                <a:ext uri="{FF2B5EF4-FFF2-40B4-BE49-F238E27FC236}">
                  <a16:creationId xmlns:a16="http://schemas.microsoft.com/office/drawing/2014/main" id="{22330B38-2F27-0D45-8122-BFB5289C9CE6}"/>
                </a:ext>
              </a:extLst>
            </p:cNvPr>
            <p:cNvSpPr/>
            <p:nvPr/>
          </p:nvSpPr>
          <p:spPr>
            <a:xfrm>
              <a:off x="4260454" y="5446440"/>
              <a:ext cx="1040398" cy="478919"/>
            </a:xfrm>
            <a:prstGeom prst="chevron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432FF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CD06C784-3B96-5F4A-99F0-CC078D0B7B13}"/>
              </a:ext>
            </a:extLst>
          </p:cNvPr>
          <p:cNvGrpSpPr/>
          <p:nvPr/>
        </p:nvGrpSpPr>
        <p:grpSpPr>
          <a:xfrm>
            <a:off x="171964" y="145531"/>
            <a:ext cx="6445866" cy="922196"/>
            <a:chOff x="171964" y="92611"/>
            <a:chExt cx="6445866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92868306-F5AE-C748-A8F3-44FB13A1A4AF}"/>
                </a:ext>
              </a:extLst>
            </p:cNvPr>
            <p:cNvSpPr txBox="1"/>
            <p:nvPr/>
          </p:nvSpPr>
          <p:spPr>
            <a:xfrm>
              <a:off x="1216993" y="275159"/>
              <a:ext cx="5400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Flowchart of  Solving KS Equation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3B9597E1-D568-104D-955F-312E5B8BC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7F9383E-3DCD-5F42-885A-FEB5BB915474}"/>
              </a:ext>
            </a:extLst>
          </p:cNvPr>
          <p:cNvGrpSpPr/>
          <p:nvPr/>
        </p:nvGrpSpPr>
        <p:grpSpPr>
          <a:xfrm>
            <a:off x="2243097" y="952218"/>
            <a:ext cx="4384741" cy="5635842"/>
            <a:chOff x="2243097" y="952218"/>
            <a:chExt cx="4384741" cy="5635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2B425CA-119C-8249-858F-34BDC93907EF}"/>
                </a:ext>
              </a:extLst>
            </p:cNvPr>
            <p:cNvGrpSpPr/>
            <p:nvPr/>
          </p:nvGrpSpPr>
          <p:grpSpPr>
            <a:xfrm>
              <a:off x="2243097" y="1667046"/>
              <a:ext cx="2424252" cy="3850298"/>
              <a:chOff x="1493159" y="1784347"/>
              <a:chExt cx="2424252" cy="3850298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491776B-C4D6-1545-B5E0-2E1AF030B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3159" y="1784347"/>
                <a:ext cx="2424252" cy="26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568791D-2795-744B-BEC3-F5271BA54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159" y="5623980"/>
                <a:ext cx="1575464" cy="106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01B080B-BCC6-1F41-A1F7-BDD520F4F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3159" y="1797049"/>
                <a:ext cx="0" cy="38269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36B42A-5D5A-CF41-8EA3-3CD58EEF9470}"/>
                </a:ext>
              </a:extLst>
            </p:cNvPr>
            <p:cNvGrpSpPr/>
            <p:nvPr/>
          </p:nvGrpSpPr>
          <p:grpSpPr>
            <a:xfrm>
              <a:off x="4127593" y="952218"/>
              <a:ext cx="1264102" cy="635000"/>
              <a:chOff x="3307811" y="996947"/>
              <a:chExt cx="1264102" cy="6350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7014E5-AEAC-764F-81F3-4D90F5CC5A53}"/>
                  </a:ext>
                </a:extLst>
              </p:cNvPr>
              <p:cNvSpPr/>
              <p:nvPr/>
            </p:nvSpPr>
            <p:spPr>
              <a:xfrm>
                <a:off x="3307811" y="996947"/>
                <a:ext cx="1219200" cy="635000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D61DAD-31E1-0D41-9EE3-7917690261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4074" y="1019204"/>
                    <a:ext cx="1237839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Initial guess </a:t>
                    </a:r>
                    <a:endParaRPr lang="en-US" sz="16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oMath>
                      </m:oMathPara>
                    </a14:m>
                    <a:endPara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D61DAD-31E1-0D41-9EE3-791769026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4074" y="1019204"/>
                    <a:ext cx="1237839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20" t="-2128" r="-10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34387C-9DDA-AB41-AAE4-4A24211D3898}"/>
                </a:ext>
              </a:extLst>
            </p:cNvPr>
            <p:cNvGrpSpPr/>
            <p:nvPr/>
          </p:nvGrpSpPr>
          <p:grpSpPr>
            <a:xfrm>
              <a:off x="2917712" y="1595661"/>
              <a:ext cx="3710126" cy="1011306"/>
              <a:chOff x="2914107" y="1712404"/>
              <a:chExt cx="3710126" cy="1011306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6226BC0-3978-DA4E-96D0-3263BE3E4C02}"/>
                  </a:ext>
                </a:extLst>
              </p:cNvPr>
              <p:cNvSpPr/>
              <p:nvPr/>
            </p:nvSpPr>
            <p:spPr>
              <a:xfrm>
                <a:off x="2914107" y="1906453"/>
                <a:ext cx="3691075" cy="817257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6081F70-554E-3D4D-970B-CB4504378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173" y="1712404"/>
                <a:ext cx="0" cy="1959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EC7E546-7294-554D-96B3-24F09F3C3EB0}"/>
                      </a:ext>
                    </a:extLst>
                  </p:cNvPr>
                  <p:cNvSpPr txBox="1"/>
                  <p:nvPr/>
                </p:nvSpPr>
                <p:spPr>
                  <a:xfrm>
                    <a:off x="2933158" y="1919661"/>
                    <a:ext cx="3691075" cy="693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Calculate</a:t>
                    </a:r>
                    <a:r>
                      <a: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effective</a:t>
                    </a:r>
                    <a:r>
                      <a: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potential</a:t>
                    </a:r>
                    <a:r>
                      <a: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𝐻𝑎𝑟𝑡𝑟𝑒𝑒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a14:m>
                    <a:endParaRPr lang="en-US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EC7E546-7294-554D-96B3-24F09F3C3E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3158" y="1919661"/>
                    <a:ext cx="3691075" cy="6937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F6298A7-B7EA-6146-B4B2-5B9C68C30008}"/>
                </a:ext>
              </a:extLst>
            </p:cNvPr>
            <p:cNvGrpSpPr/>
            <p:nvPr/>
          </p:nvGrpSpPr>
          <p:grpSpPr>
            <a:xfrm>
              <a:off x="3181482" y="2794465"/>
              <a:ext cx="3262047" cy="866696"/>
              <a:chOff x="2952208" y="2958100"/>
              <a:chExt cx="3262047" cy="86669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6168556-DFAA-E348-9B4F-BD95C56EA497}"/>
                  </a:ext>
                </a:extLst>
              </p:cNvPr>
              <p:cNvSpPr/>
              <p:nvPr/>
            </p:nvSpPr>
            <p:spPr>
              <a:xfrm>
                <a:off x="2952209" y="2958100"/>
                <a:ext cx="3156491" cy="866696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782F0BB-1060-F34A-97B3-B66B5913F6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52208" y="2975351"/>
                    <a:ext cx="3262047" cy="8077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Solve KS equation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782F0BB-1060-F34A-97B3-B66B5913F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208" y="2975351"/>
                    <a:ext cx="3262047" cy="8077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CC30F5A-FAD4-234B-A23A-051A904B6660}"/>
                </a:ext>
              </a:extLst>
            </p:cNvPr>
            <p:cNvGrpSpPr/>
            <p:nvPr/>
          </p:nvGrpSpPr>
          <p:grpSpPr>
            <a:xfrm>
              <a:off x="3487392" y="3856057"/>
              <a:ext cx="2526788" cy="1104739"/>
              <a:chOff x="2952209" y="4131849"/>
              <a:chExt cx="2526788" cy="110473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E7C3B31-5A81-BD4F-9317-A0A69725E60F}"/>
                  </a:ext>
                </a:extLst>
              </p:cNvPr>
              <p:cNvSpPr/>
              <p:nvPr/>
            </p:nvSpPr>
            <p:spPr>
              <a:xfrm>
                <a:off x="2952209" y="4131849"/>
                <a:ext cx="2526788" cy="1104739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601702B-884C-EC4B-BE96-C6CA4E1DF556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44" y="4162186"/>
                    <a:ext cx="2472152" cy="10308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Calculate electronic density</a:t>
                    </a:r>
                  </a:p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US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601702B-884C-EC4B-BE96-C6CA4E1DF5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6844" y="4162186"/>
                    <a:ext cx="2472152" cy="10308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20" t="-48780" b="-1158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7D732-78FC-054B-A8A9-E77F9674464B}"/>
                </a:ext>
              </a:extLst>
            </p:cNvPr>
            <p:cNvGrpSpPr/>
            <p:nvPr/>
          </p:nvGrpSpPr>
          <p:grpSpPr>
            <a:xfrm>
              <a:off x="3818561" y="5154394"/>
              <a:ext cx="1866900" cy="724947"/>
              <a:chOff x="6214255" y="5153339"/>
              <a:chExt cx="1866900" cy="724947"/>
            </a:xfrm>
          </p:grpSpPr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450CD74D-9B85-E945-A5C8-878A9465CB8C}"/>
                  </a:ext>
                </a:extLst>
              </p:cNvPr>
              <p:cNvSpPr/>
              <p:nvPr/>
            </p:nvSpPr>
            <p:spPr>
              <a:xfrm>
                <a:off x="6214255" y="5153339"/>
                <a:ext cx="1866900" cy="724947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A6DEF4-782A-BB41-8820-B6FD149D11EE}"/>
                  </a:ext>
                </a:extLst>
              </p:cNvPr>
              <p:cNvSpPr txBox="1"/>
              <p:nvPr/>
            </p:nvSpPr>
            <p:spPr>
              <a:xfrm>
                <a:off x="6397339" y="5335871"/>
                <a:ext cx="1500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Self-consistent?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24FA6D-7EAF-5F45-9488-60B6A8449691}"/>
                </a:ext>
              </a:extLst>
            </p:cNvPr>
            <p:cNvGrpSpPr/>
            <p:nvPr/>
          </p:nvGrpSpPr>
          <p:grpSpPr>
            <a:xfrm>
              <a:off x="3119280" y="6070644"/>
              <a:ext cx="3303934" cy="517416"/>
              <a:chOff x="3006843" y="6018154"/>
              <a:chExt cx="3303934" cy="51741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064C4BA-4425-E040-86B4-FF34CE0EAF11}"/>
                  </a:ext>
                </a:extLst>
              </p:cNvPr>
              <p:cNvSpPr/>
              <p:nvPr/>
            </p:nvSpPr>
            <p:spPr>
              <a:xfrm>
                <a:off x="3006843" y="6018154"/>
                <a:ext cx="3303934" cy="517416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5C31C5-BC54-1946-8700-E1FE148DF46D}"/>
                  </a:ext>
                </a:extLst>
              </p:cNvPr>
              <p:cNvSpPr txBox="1"/>
              <p:nvPr/>
            </p:nvSpPr>
            <p:spPr>
              <a:xfrm>
                <a:off x="3018914" y="6097982"/>
                <a:ext cx="32918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energy, forces, eigenvalues…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44C973-A565-A44A-9249-81BF22AFA1B1}"/>
                </a:ext>
              </a:extLst>
            </p:cNvPr>
            <p:cNvCxnSpPr>
              <a:cxnSpLocks/>
            </p:cNvCxnSpPr>
            <p:nvPr/>
          </p:nvCxnSpPr>
          <p:spPr>
            <a:xfrm>
              <a:off x="4736580" y="2601071"/>
              <a:ext cx="0" cy="195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C7A3EB-AE18-B142-B6E5-A5AF03C51C67}"/>
                </a:ext>
              </a:extLst>
            </p:cNvPr>
            <p:cNvCxnSpPr>
              <a:cxnSpLocks/>
            </p:cNvCxnSpPr>
            <p:nvPr/>
          </p:nvCxnSpPr>
          <p:spPr>
            <a:xfrm>
              <a:off x="4736580" y="3663073"/>
              <a:ext cx="0" cy="195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92ABD2-1623-2D4D-9F40-4F0D1612FBA3}"/>
                </a:ext>
              </a:extLst>
            </p:cNvPr>
            <p:cNvCxnSpPr>
              <a:cxnSpLocks/>
            </p:cNvCxnSpPr>
            <p:nvPr/>
          </p:nvCxnSpPr>
          <p:spPr>
            <a:xfrm>
              <a:off x="4743840" y="4959643"/>
              <a:ext cx="0" cy="195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D3AE22-EB57-B245-A6C2-9E505BF3B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65611" y="5866783"/>
              <a:ext cx="0" cy="1959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95B734-D1F1-DC4B-B162-A21876F7B8FA}"/>
                </a:ext>
              </a:extLst>
            </p:cNvPr>
            <p:cNvSpPr txBox="1"/>
            <p:nvPr/>
          </p:nvSpPr>
          <p:spPr>
            <a:xfrm>
              <a:off x="4983963" y="5751383"/>
              <a:ext cx="483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AC1D26-EA1B-F54E-878F-0C6F67902210}"/>
                </a:ext>
              </a:extLst>
            </p:cNvPr>
            <p:cNvSpPr txBox="1"/>
            <p:nvPr/>
          </p:nvSpPr>
          <p:spPr>
            <a:xfrm>
              <a:off x="2793883" y="51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69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08EF-D29E-BD40-B945-D69F1129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61" y="0"/>
            <a:ext cx="6737078" cy="6858000"/>
          </a:xfrm>
          <a:prstGeom prst="rect">
            <a:avLst/>
          </a:prstGeom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4EF89767-4D5E-8542-8CB0-C0CEA44A0F88}"/>
              </a:ext>
            </a:extLst>
          </p:cNvPr>
          <p:cNvSpPr/>
          <p:nvPr/>
        </p:nvSpPr>
        <p:spPr>
          <a:xfrm>
            <a:off x="0" y="388307"/>
            <a:ext cx="9144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" name="组合 47">
            <a:extLst>
              <a:ext uri="{FF2B5EF4-FFF2-40B4-BE49-F238E27FC236}">
                <a16:creationId xmlns:a16="http://schemas.microsoft.com/office/drawing/2014/main" id="{5E553F26-0988-FF44-B07B-F1B192B59525}"/>
              </a:ext>
            </a:extLst>
          </p:cNvPr>
          <p:cNvGrpSpPr/>
          <p:nvPr/>
        </p:nvGrpSpPr>
        <p:grpSpPr>
          <a:xfrm>
            <a:off x="1143512" y="1911574"/>
            <a:ext cx="6939733" cy="589348"/>
            <a:chOff x="1997118" y="1801181"/>
            <a:chExt cx="6939733" cy="589348"/>
          </a:xfrm>
        </p:grpSpPr>
        <p:grpSp>
          <p:nvGrpSpPr>
            <p:cNvPr id="12" name="组合 43">
              <a:extLst>
                <a:ext uri="{FF2B5EF4-FFF2-40B4-BE49-F238E27FC236}">
                  <a16:creationId xmlns:a16="http://schemas.microsoft.com/office/drawing/2014/main" id="{7149D0CD-6235-6245-B651-C3E6706E8A36}"/>
                </a:ext>
              </a:extLst>
            </p:cNvPr>
            <p:cNvGrpSpPr/>
            <p:nvPr/>
          </p:nvGrpSpPr>
          <p:grpSpPr>
            <a:xfrm>
              <a:off x="1997118" y="1801181"/>
              <a:ext cx="6939733" cy="589348"/>
              <a:chOff x="1997118" y="1886639"/>
              <a:chExt cx="6939733" cy="589348"/>
            </a:xfrm>
          </p:grpSpPr>
          <p:sp>
            <p:nvSpPr>
              <p:cNvPr id="14" name="矩形: 圆角 22">
                <a:extLst>
                  <a:ext uri="{FF2B5EF4-FFF2-40B4-BE49-F238E27FC236}">
                    <a16:creationId xmlns:a16="http://schemas.microsoft.com/office/drawing/2014/main" id="{919CE7C7-CD93-6B46-A580-E2CC3818DA92}"/>
                  </a:ext>
                </a:extLst>
              </p:cNvPr>
              <p:cNvSpPr/>
              <p:nvPr/>
            </p:nvSpPr>
            <p:spPr>
              <a:xfrm>
                <a:off x="1997118" y="1886639"/>
                <a:ext cx="6696076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656DAFEF-9CA3-DA49-8CE5-30EE43BAF37F}"/>
                  </a:ext>
                </a:extLst>
              </p:cNvPr>
              <p:cNvSpPr txBox="1"/>
              <p:nvPr/>
            </p:nvSpPr>
            <p:spPr>
              <a:xfrm>
                <a:off x="2792220" y="1973564"/>
                <a:ext cx="614463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Introduction of First-principles Calculations</a:t>
                </a:r>
                <a:endParaRPr lang="zh-CN" altLang="en-US" sz="2100" b="1" dirty="0">
                  <a:solidFill>
                    <a:prstClr val="white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cxnSp>
            <p:nvCxnSpPr>
              <p:cNvPr id="16" name="直接连接符 22">
                <a:extLst>
                  <a:ext uri="{FF2B5EF4-FFF2-40B4-BE49-F238E27FC236}">
                    <a16:creationId xmlns:a16="http://schemas.microsoft.com/office/drawing/2014/main" id="{A57305E5-23F7-9F4D-AB04-16BA496BDB72}"/>
                  </a:ext>
                </a:extLst>
              </p:cNvPr>
              <p:cNvCxnSpPr/>
              <p:nvPr/>
            </p:nvCxnSpPr>
            <p:spPr>
              <a:xfrm>
                <a:off x="2703541" y="2020924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id="{A364E773-D6E7-B24E-A82B-F7E640D8D8EF}"/>
                </a:ext>
              </a:extLst>
            </p:cNvPr>
            <p:cNvSpPr txBox="1"/>
            <p:nvPr/>
          </p:nvSpPr>
          <p:spPr>
            <a:xfrm>
              <a:off x="2117468" y="1888106"/>
              <a:ext cx="4315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8">
            <a:extLst>
              <a:ext uri="{FF2B5EF4-FFF2-40B4-BE49-F238E27FC236}">
                <a16:creationId xmlns:a16="http://schemas.microsoft.com/office/drawing/2014/main" id="{D119CCDF-9592-F743-8034-6BF80A3EF28C}"/>
              </a:ext>
            </a:extLst>
          </p:cNvPr>
          <p:cNvGrpSpPr/>
          <p:nvPr/>
        </p:nvGrpSpPr>
        <p:grpSpPr>
          <a:xfrm>
            <a:off x="1143512" y="2734423"/>
            <a:ext cx="6696075" cy="589348"/>
            <a:chOff x="1997118" y="2899317"/>
            <a:chExt cx="6696075" cy="589348"/>
          </a:xfrm>
        </p:grpSpPr>
        <p:grpSp>
          <p:nvGrpSpPr>
            <p:cNvPr id="18" name="组合 42">
              <a:extLst>
                <a:ext uri="{FF2B5EF4-FFF2-40B4-BE49-F238E27FC236}">
                  <a16:creationId xmlns:a16="http://schemas.microsoft.com/office/drawing/2014/main" id="{8EEAA537-E05A-CC46-84AC-0356414DB03A}"/>
                </a:ext>
              </a:extLst>
            </p:cNvPr>
            <p:cNvGrpSpPr/>
            <p:nvPr/>
          </p:nvGrpSpPr>
          <p:grpSpPr>
            <a:xfrm>
              <a:off x="1997118" y="2899317"/>
              <a:ext cx="6696075" cy="589348"/>
              <a:chOff x="1997118" y="2689943"/>
              <a:chExt cx="6696075" cy="589348"/>
            </a:xfrm>
          </p:grpSpPr>
          <p:sp>
            <p:nvSpPr>
              <p:cNvPr id="20" name="矩形: 圆角 22">
                <a:extLst>
                  <a:ext uri="{FF2B5EF4-FFF2-40B4-BE49-F238E27FC236}">
                    <a16:creationId xmlns:a16="http://schemas.microsoft.com/office/drawing/2014/main" id="{0AAE49E5-A56F-F34D-BC52-BA72D38471CE}"/>
                  </a:ext>
                </a:extLst>
              </p:cNvPr>
              <p:cNvSpPr/>
              <p:nvPr/>
            </p:nvSpPr>
            <p:spPr>
              <a:xfrm>
                <a:off x="1997118" y="2689943"/>
                <a:ext cx="6696075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DCE19A97-C577-F945-B6A1-45378C4FD98D}"/>
                  </a:ext>
                </a:extLst>
              </p:cNvPr>
              <p:cNvSpPr txBox="1"/>
              <p:nvPr/>
            </p:nvSpPr>
            <p:spPr>
              <a:xfrm>
                <a:off x="2792220" y="2694704"/>
                <a:ext cx="5267789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Density Functional Theory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Framework</a:t>
                </a:r>
              </a:p>
            </p:txBody>
          </p:sp>
          <p:cxnSp>
            <p:nvCxnSpPr>
              <p:cNvPr id="22" name="直接连接符 23">
                <a:extLst>
                  <a:ext uri="{FF2B5EF4-FFF2-40B4-BE49-F238E27FC236}">
                    <a16:creationId xmlns:a16="http://schemas.microsoft.com/office/drawing/2014/main" id="{BE9EDF97-0CC5-5D41-A020-52328027A64F}"/>
                  </a:ext>
                </a:extLst>
              </p:cNvPr>
              <p:cNvCxnSpPr/>
              <p:nvPr/>
            </p:nvCxnSpPr>
            <p:spPr>
              <a:xfrm>
                <a:off x="2703541" y="2824228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D5E3122-636A-EC41-97E2-E80005A4F678}"/>
                </a:ext>
              </a:extLst>
            </p:cNvPr>
            <p:cNvSpPr txBox="1"/>
            <p:nvPr/>
          </p:nvSpPr>
          <p:spPr>
            <a:xfrm>
              <a:off x="2101438" y="2986242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49">
            <a:extLst>
              <a:ext uri="{FF2B5EF4-FFF2-40B4-BE49-F238E27FC236}">
                <a16:creationId xmlns:a16="http://schemas.microsoft.com/office/drawing/2014/main" id="{91A5F96C-274C-0946-A5AE-CC2BF5FF99B7}"/>
              </a:ext>
            </a:extLst>
          </p:cNvPr>
          <p:cNvGrpSpPr/>
          <p:nvPr/>
        </p:nvGrpSpPr>
        <p:grpSpPr>
          <a:xfrm>
            <a:off x="1143513" y="3475454"/>
            <a:ext cx="6696074" cy="589348"/>
            <a:chOff x="1997119" y="3706895"/>
            <a:chExt cx="5890004" cy="589348"/>
          </a:xfrm>
        </p:grpSpPr>
        <p:grpSp>
          <p:nvGrpSpPr>
            <p:cNvPr id="24" name="组合 44">
              <a:extLst>
                <a:ext uri="{FF2B5EF4-FFF2-40B4-BE49-F238E27FC236}">
                  <a16:creationId xmlns:a16="http://schemas.microsoft.com/office/drawing/2014/main" id="{5A285520-D586-AE42-93C9-AE5F4CEBFE1A}"/>
                </a:ext>
              </a:extLst>
            </p:cNvPr>
            <p:cNvGrpSpPr/>
            <p:nvPr/>
          </p:nvGrpSpPr>
          <p:grpSpPr>
            <a:xfrm>
              <a:off x="1997119" y="3706895"/>
              <a:ext cx="5890004" cy="589348"/>
              <a:chOff x="1997119" y="3134326"/>
              <a:chExt cx="5890004" cy="589348"/>
            </a:xfrm>
          </p:grpSpPr>
          <p:sp>
            <p:nvSpPr>
              <p:cNvPr id="26" name="矩形: 圆角 22">
                <a:extLst>
                  <a:ext uri="{FF2B5EF4-FFF2-40B4-BE49-F238E27FC236}">
                    <a16:creationId xmlns:a16="http://schemas.microsoft.com/office/drawing/2014/main" id="{9B8CB280-6C30-3B49-BE8C-01E2E3FBD6BA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4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文本框 12">
                <a:extLst>
                  <a:ext uri="{FF2B5EF4-FFF2-40B4-BE49-F238E27FC236}">
                    <a16:creationId xmlns:a16="http://schemas.microsoft.com/office/drawing/2014/main" id="{5474DC5D-23C6-3A47-BB0A-2B7ACF4263C2}"/>
                  </a:ext>
                </a:extLst>
              </p:cNvPr>
              <p:cNvSpPr txBox="1"/>
              <p:nvPr/>
            </p:nvSpPr>
            <p:spPr>
              <a:xfrm>
                <a:off x="2731284" y="3221251"/>
                <a:ext cx="455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First-principles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Molecular Dynamics</a:t>
                </a:r>
              </a:p>
            </p:txBody>
          </p:sp>
          <p:cxnSp>
            <p:nvCxnSpPr>
              <p:cNvPr id="28" name="直接连接符 24">
                <a:extLst>
                  <a:ext uri="{FF2B5EF4-FFF2-40B4-BE49-F238E27FC236}">
                    <a16:creationId xmlns:a16="http://schemas.microsoft.com/office/drawing/2014/main" id="{18EE703A-D0F6-C242-869C-E0E139B57A78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FFB848F9-C804-0946-91A9-6147E5506C3E}"/>
                </a:ext>
              </a:extLst>
            </p:cNvPr>
            <p:cNvSpPr txBox="1"/>
            <p:nvPr/>
          </p:nvSpPr>
          <p:spPr>
            <a:xfrm>
              <a:off x="2097430" y="3793820"/>
              <a:ext cx="47160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50">
            <a:extLst>
              <a:ext uri="{FF2B5EF4-FFF2-40B4-BE49-F238E27FC236}">
                <a16:creationId xmlns:a16="http://schemas.microsoft.com/office/drawing/2014/main" id="{CF0AE43D-76E0-9B44-8202-08E1AEB4EEDE}"/>
              </a:ext>
            </a:extLst>
          </p:cNvPr>
          <p:cNvGrpSpPr/>
          <p:nvPr/>
        </p:nvGrpSpPr>
        <p:grpSpPr>
          <a:xfrm>
            <a:off x="1143513" y="4247334"/>
            <a:ext cx="6696074" cy="599408"/>
            <a:chOff x="1997119" y="4504412"/>
            <a:chExt cx="5890003" cy="599408"/>
          </a:xfrm>
        </p:grpSpPr>
        <p:grpSp>
          <p:nvGrpSpPr>
            <p:cNvPr id="30" name="组合 45">
              <a:extLst>
                <a:ext uri="{FF2B5EF4-FFF2-40B4-BE49-F238E27FC236}">
                  <a16:creationId xmlns:a16="http://schemas.microsoft.com/office/drawing/2014/main" id="{ABF35564-F7D8-0546-A828-6E9E8FD06043}"/>
                </a:ext>
              </a:extLst>
            </p:cNvPr>
            <p:cNvGrpSpPr/>
            <p:nvPr/>
          </p:nvGrpSpPr>
          <p:grpSpPr>
            <a:xfrm>
              <a:off x="1997119" y="4504412"/>
              <a:ext cx="5890003" cy="599408"/>
              <a:chOff x="1997119" y="3124266"/>
              <a:chExt cx="5890003" cy="599408"/>
            </a:xfrm>
          </p:grpSpPr>
          <p:sp>
            <p:nvSpPr>
              <p:cNvPr id="32" name="矩形: 圆角 22">
                <a:extLst>
                  <a:ext uri="{FF2B5EF4-FFF2-40B4-BE49-F238E27FC236}">
                    <a16:creationId xmlns:a16="http://schemas.microsoft.com/office/drawing/2014/main" id="{95C40F66-90E2-1440-9581-DD04B91A7A8C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3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文本框 14">
                <a:extLst>
                  <a:ext uri="{FF2B5EF4-FFF2-40B4-BE49-F238E27FC236}">
                    <a16:creationId xmlns:a16="http://schemas.microsoft.com/office/drawing/2014/main" id="{F1C17AB4-F57B-BA40-8847-968A9669D916}"/>
                  </a:ext>
                </a:extLst>
              </p:cNvPr>
              <p:cNvSpPr txBox="1"/>
              <p:nvPr/>
            </p:nvSpPr>
            <p:spPr>
              <a:xfrm>
                <a:off x="2767846" y="3124266"/>
                <a:ext cx="1293283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Examples</a:t>
                </a:r>
              </a:p>
            </p:txBody>
          </p:sp>
          <p:cxnSp>
            <p:nvCxnSpPr>
              <p:cNvPr id="34" name="直接连接符 25">
                <a:extLst>
                  <a:ext uri="{FF2B5EF4-FFF2-40B4-BE49-F238E27FC236}">
                    <a16:creationId xmlns:a16="http://schemas.microsoft.com/office/drawing/2014/main" id="{C39EB58D-B790-FA48-8847-6C885613DD44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95F6B1A4-1585-8244-8E2A-27EC38F5D941}"/>
                </a:ext>
              </a:extLst>
            </p:cNvPr>
            <p:cNvSpPr txBox="1"/>
            <p:nvPr/>
          </p:nvSpPr>
          <p:spPr>
            <a:xfrm>
              <a:off x="2101438" y="4601397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2">
            <a:extLst>
              <a:ext uri="{FF2B5EF4-FFF2-40B4-BE49-F238E27FC236}">
                <a16:creationId xmlns:a16="http://schemas.microsoft.com/office/drawing/2014/main" id="{AE0841BF-8429-1248-9D44-FCC9AD11AB60}"/>
              </a:ext>
            </a:extLst>
          </p:cNvPr>
          <p:cNvSpPr txBox="1"/>
          <p:nvPr/>
        </p:nvSpPr>
        <p:spPr>
          <a:xfrm>
            <a:off x="2363618" y="913269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Outline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60218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71230964-F6F5-BB43-9089-AE71D2F79450}"/>
              </a:ext>
            </a:extLst>
          </p:cNvPr>
          <p:cNvGrpSpPr/>
          <p:nvPr/>
        </p:nvGrpSpPr>
        <p:grpSpPr>
          <a:xfrm>
            <a:off x="171964" y="145531"/>
            <a:ext cx="6944401" cy="922196"/>
            <a:chOff x="171964" y="92611"/>
            <a:chExt cx="6944401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224144AB-665C-0645-94CA-E61515077876}"/>
                </a:ext>
              </a:extLst>
            </p:cNvPr>
            <p:cNvSpPr txBox="1"/>
            <p:nvPr/>
          </p:nvSpPr>
          <p:spPr>
            <a:xfrm>
              <a:off x="1216993" y="275159"/>
              <a:ext cx="5899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Exchange and Correlation Functional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6E67B978-4420-D34B-965C-9AE7ACB2A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D60787-90D6-5F49-93EE-98D695AE5A6C}"/>
                  </a:ext>
                </a:extLst>
              </p:cNvPr>
              <p:cNvSpPr/>
              <p:nvPr/>
            </p:nvSpPr>
            <p:spPr>
              <a:xfrm>
                <a:off x="412087" y="1250275"/>
                <a:ext cx="8334348" cy="72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KS scheme, all the many-body interaction complexity is put into exchange-correlation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D60787-90D6-5F49-93EE-98D695AE5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87" y="1250275"/>
                <a:ext cx="8334348" cy="728084"/>
              </a:xfrm>
              <a:prstGeom prst="rect">
                <a:avLst/>
              </a:prstGeom>
              <a:blipFill>
                <a:blip r:embed="rId3"/>
                <a:stretch>
                  <a:fillRect l="-456" r="-1064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29FFEC-D189-024A-BD10-87422431811A}"/>
              </a:ext>
            </a:extLst>
          </p:cNvPr>
          <p:cNvSpPr txBox="1"/>
          <p:nvPr/>
        </p:nvSpPr>
        <p:spPr>
          <a:xfrm>
            <a:off x="1341227" y="2160907"/>
            <a:ext cx="647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Exact expression is unknown, approximation is required!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D3F136-7282-DE4F-90C8-78D0F456E72A}"/>
              </a:ext>
            </a:extLst>
          </p:cNvPr>
          <p:cNvGrpSpPr/>
          <p:nvPr/>
        </p:nvGrpSpPr>
        <p:grpSpPr>
          <a:xfrm>
            <a:off x="714361" y="2870301"/>
            <a:ext cx="8032074" cy="3749735"/>
            <a:chOff x="714361" y="2870301"/>
            <a:chExt cx="8032074" cy="37497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15F70-C618-D749-AD9D-97529FC1B9AA}"/>
                </a:ext>
              </a:extLst>
            </p:cNvPr>
            <p:cNvSpPr/>
            <p:nvPr/>
          </p:nvSpPr>
          <p:spPr>
            <a:xfrm>
              <a:off x="714361" y="2870301"/>
              <a:ext cx="39837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Local density approximation (LDA)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CD9066-B968-B34C-907B-690260A16269}"/>
                </a:ext>
              </a:extLst>
            </p:cNvPr>
            <p:cNvSpPr/>
            <p:nvPr/>
          </p:nvSpPr>
          <p:spPr>
            <a:xfrm>
              <a:off x="714361" y="4059618"/>
              <a:ext cx="47916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Generalized gradient approximation (GGA)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778D77-90B5-B64E-B962-F9058E7B109A}"/>
                </a:ext>
              </a:extLst>
            </p:cNvPr>
            <p:cNvSpPr/>
            <p:nvPr/>
          </p:nvSpPr>
          <p:spPr>
            <a:xfrm>
              <a:off x="766577" y="5176878"/>
              <a:ext cx="1430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Meta-GGA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DC71A1-DBE4-D74D-B328-EA6747338ADB}"/>
                    </a:ext>
                  </a:extLst>
                </p:cNvPr>
                <p:cNvSpPr txBox="1"/>
                <p:nvPr/>
              </p:nvSpPr>
              <p:spPr>
                <a:xfrm>
                  <a:off x="2196777" y="4452689"/>
                  <a:ext cx="4047198" cy="818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DC71A1-DBE4-D74D-B328-EA6747338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777" y="4452689"/>
                  <a:ext cx="4047198" cy="818814"/>
                </a:xfrm>
                <a:prstGeom prst="rect">
                  <a:avLst/>
                </a:prstGeom>
                <a:blipFill>
                  <a:blip r:embed="rId4"/>
                  <a:stretch>
                    <a:fillRect t="-132308" b="-18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19ABE4-A12B-1640-A52F-7694017BC0D5}"/>
                    </a:ext>
                  </a:extLst>
                </p:cNvPr>
                <p:cNvSpPr txBox="1"/>
                <p:nvPr/>
              </p:nvSpPr>
              <p:spPr>
                <a:xfrm>
                  <a:off x="2196778" y="3291865"/>
                  <a:ext cx="3305649" cy="818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19ABE4-A12B-1640-A52F-7694017BC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778" y="3291865"/>
                  <a:ext cx="3305649" cy="818814"/>
                </a:xfrm>
                <a:prstGeom prst="rect">
                  <a:avLst/>
                </a:prstGeom>
                <a:blipFill>
                  <a:blip r:embed="rId5"/>
                  <a:stretch>
                    <a:fillRect t="-128788" b="-1848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9C1BC2-C195-A64A-97C9-D09C3DDD77B8}"/>
                    </a:ext>
                  </a:extLst>
                </p:cNvPr>
                <p:cNvSpPr txBox="1"/>
                <p:nvPr/>
              </p:nvSpPr>
              <p:spPr>
                <a:xfrm>
                  <a:off x="2176050" y="5420175"/>
                  <a:ext cx="5267148" cy="818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</m:e>
                        </m:d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9C1BC2-C195-A64A-97C9-D09C3DDD7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050" y="5420175"/>
                  <a:ext cx="5267148" cy="818814"/>
                </a:xfrm>
                <a:prstGeom prst="rect">
                  <a:avLst/>
                </a:prstGeom>
                <a:blipFill>
                  <a:blip r:embed="rId6"/>
                  <a:stretch>
                    <a:fillRect t="-130769" b="-18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E145BF-9030-CE4D-AB4F-B87EB158025E}"/>
                </a:ext>
              </a:extLst>
            </p:cNvPr>
            <p:cNvSpPr/>
            <p:nvPr/>
          </p:nvSpPr>
          <p:spPr>
            <a:xfrm>
              <a:off x="5557847" y="3489430"/>
              <a:ext cx="2853994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Homogeneous electron gas </a:t>
              </a:r>
              <a:endParaRPr lang="en-US" sz="1600" i="1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1E32EE-455F-134B-9077-7797F3B4C18A}"/>
                </a:ext>
              </a:extLst>
            </p:cNvPr>
            <p:cNvSpPr/>
            <p:nvPr/>
          </p:nvSpPr>
          <p:spPr>
            <a:xfrm>
              <a:off x="5892441" y="4671761"/>
              <a:ext cx="2853994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 of the density</a:t>
              </a:r>
              <a:endParaRPr lang="en-US" sz="1600" i="1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FF9A9C-7530-144B-B0B1-AF210E76AC1D}"/>
                    </a:ext>
                  </a:extLst>
                </p:cNvPr>
                <p:cNvSpPr/>
                <p:nvPr/>
              </p:nvSpPr>
              <p:spPr>
                <a:xfrm>
                  <a:off x="5601628" y="5962868"/>
                  <a:ext cx="3127283" cy="6571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1600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Kinetic energy density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US" sz="1600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and/or the Laplacians of the density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FF9A9C-7530-144B-B0B1-AF210E76A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628" y="5962868"/>
                  <a:ext cx="3127283" cy="657168"/>
                </a:xfrm>
                <a:prstGeom prst="rect">
                  <a:avLst/>
                </a:prstGeom>
                <a:blipFill>
                  <a:blip r:embed="rId7"/>
                  <a:stretch>
                    <a:fillRect l="-810" r="-1619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4DF5EB-F335-2549-B43C-F88487918FC3}"/>
                </a:ext>
              </a:extLst>
            </p:cNvPr>
            <p:cNvSpPr/>
            <p:nvPr/>
          </p:nvSpPr>
          <p:spPr>
            <a:xfrm>
              <a:off x="5601628" y="4056503"/>
              <a:ext cx="21730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(PBE, PW, BLYP….</a:t>
              </a:r>
              <a:r>
                <a:rPr lang="en-US" altLang="zh-CN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C10140-BAC8-9340-BF97-93C10952A760}"/>
                </a:ext>
              </a:extLst>
            </p:cNvPr>
            <p:cNvSpPr/>
            <p:nvPr/>
          </p:nvSpPr>
          <p:spPr>
            <a:xfrm>
              <a:off x="2196777" y="519214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(SCAN</a:t>
              </a:r>
              <a:r>
                <a:rPr lang="zh-CN" alt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85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71230964-F6F5-BB43-9089-AE71D2F79450}"/>
              </a:ext>
            </a:extLst>
          </p:cNvPr>
          <p:cNvGrpSpPr/>
          <p:nvPr/>
        </p:nvGrpSpPr>
        <p:grpSpPr>
          <a:xfrm>
            <a:off x="171964" y="145531"/>
            <a:ext cx="6944401" cy="922196"/>
            <a:chOff x="171964" y="92611"/>
            <a:chExt cx="6944401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224144AB-665C-0645-94CA-E61515077876}"/>
                </a:ext>
              </a:extLst>
            </p:cNvPr>
            <p:cNvSpPr txBox="1"/>
            <p:nvPr/>
          </p:nvSpPr>
          <p:spPr>
            <a:xfrm>
              <a:off x="1216993" y="275159"/>
              <a:ext cx="5899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Exchange and Correlation Functional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6E67B978-4420-D34B-965C-9AE7ACB2A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9513F9-4852-E74E-9361-5D2B0D51CEC0}"/>
              </a:ext>
            </a:extLst>
          </p:cNvPr>
          <p:cNvSpPr/>
          <p:nvPr/>
        </p:nvSpPr>
        <p:spPr>
          <a:xfrm>
            <a:off x="855316" y="3239064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ritannic Bold" panose="020B0903060703020204" pitchFamily="34" charset="77"/>
                <a:cs typeface="Times New Roman" panose="02020603050405020304" pitchFamily="18" charset="0"/>
              </a:rPr>
              <a:t>DFT-D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C2F783-68BF-2442-8CF4-4FBE06C191DF}"/>
                  </a:ext>
                </a:extLst>
              </p:cNvPr>
              <p:cNvSpPr txBox="1"/>
              <p:nvPr/>
            </p:nvSpPr>
            <p:spPr>
              <a:xfrm>
                <a:off x="1928046" y="3467977"/>
                <a:ext cx="3331168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dirty="0"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𝐾𝑆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𝑑𝑚𝑝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C2F783-68BF-2442-8CF4-4FBE06C1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46" y="3467977"/>
                <a:ext cx="3331168" cy="39626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3D54203-DB86-5240-9B50-17BBFA0C4661}"/>
              </a:ext>
            </a:extLst>
          </p:cNvPr>
          <p:cNvGrpSpPr/>
          <p:nvPr/>
        </p:nvGrpSpPr>
        <p:grpSpPr>
          <a:xfrm>
            <a:off x="810592" y="4344446"/>
            <a:ext cx="5881213" cy="1712233"/>
            <a:chOff x="810592" y="4344446"/>
            <a:chExt cx="5881213" cy="171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0AF707-5404-7F4F-BD0F-DFB2DA4C8EA6}"/>
                </a:ext>
              </a:extLst>
            </p:cNvPr>
            <p:cNvSpPr/>
            <p:nvPr/>
          </p:nvSpPr>
          <p:spPr>
            <a:xfrm>
              <a:off x="810592" y="4374200"/>
              <a:ext cx="30267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Hybrid density</a:t>
              </a:r>
              <a:r>
                <a:rPr lang="zh-CN" alt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functional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BCB49C0-DA8F-0643-825A-53B628FD0685}"/>
                    </a:ext>
                  </a:extLst>
                </p:cNvPr>
                <p:cNvSpPr txBox="1"/>
                <p:nvPr/>
              </p:nvSpPr>
              <p:spPr>
                <a:xfrm>
                  <a:off x="1928046" y="4931577"/>
                  <a:ext cx="37714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lang="en-US" dirty="0"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𝑒𝑥𝑎𝑐𝑡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𝐺𝐺𝐴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+</a:t>
                  </a:r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GGA</m:t>
                          </m:r>
                        </m:sup>
                      </m:sSubSup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BCB49C0-DA8F-0643-825A-53B628FD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046" y="4931577"/>
                  <a:ext cx="3771482" cy="390748"/>
                </a:xfrm>
                <a:prstGeom prst="rect">
                  <a:avLst/>
                </a:prstGeom>
                <a:blipFill>
                  <a:blip r:embed="rId4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294EE8-C1EC-F349-930E-B891C1658CE9}"/>
                </a:ext>
              </a:extLst>
            </p:cNvPr>
            <p:cNvSpPr/>
            <p:nvPr/>
          </p:nvSpPr>
          <p:spPr>
            <a:xfrm>
              <a:off x="1391681" y="5399191"/>
              <a:ext cx="4423915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Three-parameter hybrid functional (B3LYP)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Screened hybrid functional (HSE)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D29D8C-1B77-2A4F-89B4-298DF97F6F18}"/>
                </a:ext>
              </a:extLst>
            </p:cNvPr>
            <p:cNvSpPr/>
            <p:nvPr/>
          </p:nvSpPr>
          <p:spPr>
            <a:xfrm>
              <a:off x="5814642" y="495299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(PBE</a:t>
              </a:r>
              <a:r>
                <a:rPr lang="en-US" altLang="zh-CN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0)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4B4E37-F07E-E048-92F6-9007D02FCCC4}"/>
                </a:ext>
              </a:extLst>
            </p:cNvPr>
            <p:cNvSpPr/>
            <p:nvPr/>
          </p:nvSpPr>
          <p:spPr>
            <a:xfrm>
              <a:off x="3837383" y="4344446"/>
              <a:ext cx="1704761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Exact exchange</a:t>
              </a:r>
              <a:endParaRPr lang="en-US" sz="16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9C645D3-DE98-AD44-A1BC-5ACA40A9230F}"/>
              </a:ext>
            </a:extLst>
          </p:cNvPr>
          <p:cNvSpPr/>
          <p:nvPr/>
        </p:nvSpPr>
        <p:spPr>
          <a:xfrm>
            <a:off x="5453004" y="3500717"/>
            <a:ext cx="149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(TS, DFT-D2)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E5A6DD-5D51-2846-8BA9-645AE3BE91A3}"/>
              </a:ext>
            </a:extLst>
          </p:cNvPr>
          <p:cNvGrpSpPr/>
          <p:nvPr/>
        </p:nvGrpSpPr>
        <p:grpSpPr>
          <a:xfrm>
            <a:off x="855316" y="1067727"/>
            <a:ext cx="8332621" cy="2034794"/>
            <a:chOff x="855316" y="1067727"/>
            <a:chExt cx="8332621" cy="20347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5B3466-029F-384D-A608-4604CE645090}"/>
                </a:ext>
              </a:extLst>
            </p:cNvPr>
            <p:cNvSpPr/>
            <p:nvPr/>
          </p:nvSpPr>
          <p:spPr>
            <a:xfrm>
              <a:off x="855316" y="1067727"/>
              <a:ext cx="28328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Britannic Bold" panose="020B0903060703020204" pitchFamily="34" charset="77"/>
                  <a:cs typeface="Times New Roman" panose="02020603050405020304" pitchFamily="18" charset="0"/>
                </a:rPr>
                <a:t>vdW</a:t>
              </a:r>
              <a:r>
                <a:rPr lang="en-US" dirty="0">
                  <a:latin typeface="Britannic Bold" panose="020B0903060703020204" pitchFamily="34" charset="77"/>
                  <a:cs typeface="Times New Roman" panose="02020603050405020304" pitchFamily="18" charset="0"/>
                </a:rPr>
                <a:t> density functional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F418E5-7638-4345-B6FF-2EF4314F64E0}"/>
                    </a:ext>
                  </a:extLst>
                </p:cNvPr>
                <p:cNvSpPr txBox="1"/>
                <p:nvPr/>
              </p:nvSpPr>
              <p:spPr>
                <a:xfrm>
                  <a:off x="1928046" y="1680524"/>
                  <a:ext cx="3252814" cy="3742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𝑣𝑑𝑤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𝐷𝐹</m:t>
                            </m:r>
                          </m:sub>
                        </m:sSub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𝐺𝐺𝐴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𝐿𝐷𝐴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𝑛𝑙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5F418E5-7638-4345-B6FF-2EF4314F6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046" y="1680524"/>
                  <a:ext cx="3252814" cy="3742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CF71C4-4D86-A24E-925E-5F9F56BEE98A}"/>
                    </a:ext>
                  </a:extLst>
                </p:cNvPr>
                <p:cNvSpPr txBox="1"/>
                <p:nvPr/>
              </p:nvSpPr>
              <p:spPr>
                <a:xfrm>
                  <a:off x="1834815" y="2283707"/>
                  <a:ext cx="4290598" cy="818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𝑛𝑙</m:t>
                            </m:r>
                          </m:sup>
                        </m:sSubSup>
                        <m:r>
                          <a:rPr lang="en-US" dirty="0"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CF71C4-4D86-A24E-925E-5F9F56BEE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815" y="2283707"/>
                  <a:ext cx="4290598" cy="818814"/>
                </a:xfrm>
                <a:prstGeom prst="rect">
                  <a:avLst/>
                </a:prstGeom>
                <a:blipFill>
                  <a:blip r:embed="rId6"/>
                  <a:stretch>
                    <a:fillRect t="-134375" b="-192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A634F4-0C9C-3441-8B17-A9865A8FA37B}"/>
                </a:ext>
              </a:extLst>
            </p:cNvPr>
            <p:cNvSpPr/>
            <p:nvPr/>
          </p:nvSpPr>
          <p:spPr>
            <a:xfrm>
              <a:off x="3224796" y="1074075"/>
              <a:ext cx="2853994" cy="366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Dispersion corrections</a:t>
              </a:r>
              <a:endParaRPr lang="en-US" sz="1600" i="1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998D7B-3F4A-554C-927E-022EAFA78C40}"/>
                </a:ext>
              </a:extLst>
            </p:cNvPr>
            <p:cNvSpPr/>
            <p:nvPr/>
          </p:nvSpPr>
          <p:spPr>
            <a:xfrm>
              <a:off x="5679989" y="1094009"/>
              <a:ext cx="35079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(vdW-DF2, </a:t>
              </a:r>
              <a:r>
                <a:rPr lang="en-US" sz="1600" dirty="0" err="1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optPBE-vdW</a:t>
              </a:r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optB88-vdW)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04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1FAE694-E50D-5549-951C-D0F5E87B5572}"/>
              </a:ext>
            </a:extLst>
          </p:cNvPr>
          <p:cNvGrpSpPr/>
          <p:nvPr/>
        </p:nvGrpSpPr>
        <p:grpSpPr>
          <a:xfrm>
            <a:off x="2009475" y="629908"/>
            <a:ext cx="6430120" cy="5841032"/>
            <a:chOff x="1924808" y="591311"/>
            <a:chExt cx="6430120" cy="5841032"/>
          </a:xfrm>
        </p:grpSpPr>
        <p:pic>
          <p:nvPicPr>
            <p:cNvPr id="6152" name="Picture 8" descr="https://timgsa.baidu.com/timg?image&amp;quality=80&amp;size=b9999_10000&amp;sec=1563280802307&amp;di=8c26e00a50d5f94df3fc5c7ec6f67334&amp;imgtype=0&amp;src=http%3A%2F%2Fimg01.jituwang.com%2F161019%2F257372-1610191J64850.jpg">
              <a:extLst>
                <a:ext uri="{FF2B5EF4-FFF2-40B4-BE49-F238E27FC236}">
                  <a16:creationId xmlns:a16="http://schemas.microsoft.com/office/drawing/2014/main" id="{022C20D9-A1E2-444B-A335-CE01D408FF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7" b="72239"/>
            <a:stretch/>
          </p:blipFill>
          <p:spPr bwMode="auto">
            <a:xfrm>
              <a:off x="1924808" y="5223027"/>
              <a:ext cx="4311388" cy="1209316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9F7CAE-D1D8-F548-B2D7-FDCE19766DFC}"/>
                </a:ext>
              </a:extLst>
            </p:cNvPr>
            <p:cNvGrpSpPr/>
            <p:nvPr/>
          </p:nvGrpSpPr>
          <p:grpSpPr>
            <a:xfrm>
              <a:off x="3375396" y="1846672"/>
              <a:ext cx="4979532" cy="3600000"/>
              <a:chOff x="3375396" y="1846672"/>
              <a:chExt cx="4979532" cy="3600000"/>
            </a:xfrm>
          </p:grpSpPr>
          <p:pic>
            <p:nvPicPr>
              <p:cNvPr id="8" name="Picture 4" descr="https://timgsa.baidu.com/timg?image&amp;quality=80&amp;size=b9999_10000&amp;sec=1563279206166&amp;di=8da9daa0dd9bbfa3bb52b7f216cdbea0&amp;imgtype=0&amp;src=http%3A%2F%2Fpic.90sjimg.com%2Fdesign%2F01%2F84%2F14%2F63%2F5a36951241122.png">
                <a:extLst>
                  <a:ext uri="{FF2B5EF4-FFF2-40B4-BE49-F238E27FC236}">
                    <a16:creationId xmlns:a16="http://schemas.microsoft.com/office/drawing/2014/main" id="{6A8C8D04-A91E-CF42-8071-7894E2478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04" t="-1524" b="1"/>
              <a:stretch/>
            </p:blipFill>
            <p:spPr bwMode="auto">
              <a:xfrm>
                <a:off x="3375396" y="1846672"/>
                <a:ext cx="1851456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66F58C-F895-B04C-9837-4EA3F050129F}"/>
                  </a:ext>
                </a:extLst>
              </p:cNvPr>
              <p:cNvSpPr txBox="1"/>
              <p:nvPr/>
            </p:nvSpPr>
            <p:spPr>
              <a:xfrm>
                <a:off x="3977958" y="4807762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F9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1A33C6-DE34-A346-9438-1E35456D8FF3}"/>
                  </a:ext>
                </a:extLst>
              </p:cNvPr>
              <p:cNvSpPr txBox="1"/>
              <p:nvPr/>
            </p:nvSpPr>
            <p:spPr>
              <a:xfrm>
                <a:off x="3971545" y="4284219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GGA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73973A-166E-BB46-93FC-D2104C5E11B8}"/>
                  </a:ext>
                </a:extLst>
              </p:cNvPr>
              <p:cNvSpPr txBox="1"/>
              <p:nvPr/>
            </p:nvSpPr>
            <p:spPr>
              <a:xfrm>
                <a:off x="3971545" y="3773784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mGGA</a:t>
                </a:r>
                <a:endParaRPr lang="en-US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2872AC-79AF-644D-9C81-60CC3FAACB55}"/>
                  </a:ext>
                </a:extLst>
              </p:cNvPr>
              <p:cNvSpPr txBox="1"/>
              <p:nvPr/>
            </p:nvSpPr>
            <p:spPr>
              <a:xfrm>
                <a:off x="4073907" y="3263349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F4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Hybrid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88AAC7-C049-C749-83B9-DBEC3BD0A00E}"/>
                  </a:ext>
                </a:extLst>
              </p:cNvPr>
              <p:cNvSpPr txBox="1"/>
              <p:nvPr/>
            </p:nvSpPr>
            <p:spPr>
              <a:xfrm>
                <a:off x="4872241" y="4802538"/>
                <a:ext cx="1723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FF9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density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B97327-DC72-924E-B9ED-38D236F8D09C}"/>
                  </a:ext>
                </a:extLst>
              </p:cNvPr>
              <p:cNvSpPr txBox="1"/>
              <p:nvPr/>
            </p:nvSpPr>
            <p:spPr>
              <a:xfrm>
                <a:off x="4938402" y="4303823"/>
                <a:ext cx="2005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gradient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60C4E4-C78D-EB46-AD81-92B90CF17D74}"/>
                  </a:ext>
                </a:extLst>
              </p:cNvPr>
              <p:cNvSpPr txBox="1"/>
              <p:nvPr/>
            </p:nvSpPr>
            <p:spPr>
              <a:xfrm>
                <a:off x="5015552" y="3733015"/>
                <a:ext cx="3339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Inexplicit occupied orbital info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F46A8D-A4E3-6949-96E8-BEEC191D002F}"/>
                  </a:ext>
                </a:extLst>
              </p:cNvPr>
              <p:cNvSpPr txBox="1"/>
              <p:nvPr/>
            </p:nvSpPr>
            <p:spPr>
              <a:xfrm>
                <a:off x="5092496" y="3259490"/>
                <a:ext cx="3185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FF4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Explicit occupied orbital info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A20351-5CBB-4F4C-AA09-80A9603A85D5}"/>
                  </a:ext>
                </a:extLst>
              </p:cNvPr>
              <p:cNvSpPr txBox="1"/>
              <p:nvPr/>
            </p:nvSpPr>
            <p:spPr>
              <a:xfrm>
                <a:off x="4351138" y="2599365"/>
                <a:ext cx="4203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  <a:latin typeface="Arial Rounded MT Bold" panose="020F0704030504030204" pitchFamily="34" charset="77"/>
                  </a:rPr>
                  <a:t>?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59CC49-1846-654A-B890-4B6FCED4B050}"/>
                  </a:ext>
                </a:extLst>
              </p:cNvPr>
              <p:cNvSpPr txBox="1"/>
              <p:nvPr/>
            </p:nvSpPr>
            <p:spPr>
              <a:xfrm>
                <a:off x="5153521" y="2734016"/>
                <a:ext cx="2678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Unoccupied orbital info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D4C3B5-7B45-694D-BE35-408F2503C8E2}"/>
                </a:ext>
              </a:extLst>
            </p:cNvPr>
            <p:cNvSpPr txBox="1"/>
            <p:nvPr/>
          </p:nvSpPr>
          <p:spPr>
            <a:xfrm>
              <a:off x="3277756" y="5363548"/>
              <a:ext cx="19050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Hartree</a:t>
              </a:r>
              <a:r>
                <a:rPr lang="en-US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Theory</a:t>
              </a:r>
            </a:p>
          </p:txBody>
        </p:sp>
        <p:pic>
          <p:nvPicPr>
            <p:cNvPr id="6148" name="Picture 4" descr="https://timgsa.baidu.com/timg?image&amp;quality=80&amp;size=b9999_10000&amp;sec=1563280540291&amp;di=e8d1f502cf1291da0276481778cf1369&amp;imgtype=0&amp;src=http%3A%2F%2Fpic.90sjimg.com%2Fdesign%2F00%2F83%2F87%2F53%2F591978af35a08.png">
              <a:extLst>
                <a:ext uri="{FF2B5EF4-FFF2-40B4-BE49-F238E27FC236}">
                  <a16:creationId xmlns:a16="http://schemas.microsoft.com/office/drawing/2014/main" id="{12E96019-6F9B-BE45-BED1-A308E7F927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2" t="4934" r="5917" b="9990"/>
            <a:stretch/>
          </p:blipFill>
          <p:spPr bwMode="auto">
            <a:xfrm rot="268312">
              <a:off x="3226719" y="591311"/>
              <a:ext cx="2859257" cy="1522558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0AC003-8E2C-2D44-BAB8-333271768C84}"/>
                </a:ext>
              </a:extLst>
            </p:cNvPr>
            <p:cNvSpPr txBox="1"/>
            <p:nvPr/>
          </p:nvSpPr>
          <p:spPr>
            <a:xfrm rot="296744">
              <a:off x="3574571" y="1153247"/>
              <a:ext cx="2313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 Accuracy</a:t>
              </a:r>
            </a:p>
          </p:txBody>
        </p:sp>
      </p:grpSp>
      <p:grpSp>
        <p:nvGrpSpPr>
          <p:cNvPr id="3" name="组 38">
            <a:extLst>
              <a:ext uri="{FF2B5EF4-FFF2-40B4-BE49-F238E27FC236}">
                <a16:creationId xmlns:a16="http://schemas.microsoft.com/office/drawing/2014/main" id="{588014DF-ED5C-534E-B2B8-3D72EA56B7BC}"/>
              </a:ext>
            </a:extLst>
          </p:cNvPr>
          <p:cNvGrpSpPr/>
          <p:nvPr/>
        </p:nvGrpSpPr>
        <p:grpSpPr>
          <a:xfrm>
            <a:off x="171964" y="145531"/>
            <a:ext cx="3485697" cy="922196"/>
            <a:chOff x="171964" y="92611"/>
            <a:chExt cx="3485697" cy="922196"/>
          </a:xfrm>
        </p:grpSpPr>
        <p:sp>
          <p:nvSpPr>
            <p:cNvPr id="4" name="文本框 40">
              <a:extLst>
                <a:ext uri="{FF2B5EF4-FFF2-40B4-BE49-F238E27FC236}">
                  <a16:creationId xmlns:a16="http://schemas.microsoft.com/office/drawing/2014/main" id="{2E5B2350-D016-3A41-AFC6-803988A8EE57}"/>
                </a:ext>
              </a:extLst>
            </p:cNvPr>
            <p:cNvSpPr txBox="1"/>
            <p:nvPr/>
          </p:nvSpPr>
          <p:spPr>
            <a:xfrm>
              <a:off x="1216993" y="275159"/>
              <a:ext cx="2440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Jacob’s Ladder</a:t>
              </a:r>
            </a:p>
          </p:txBody>
        </p:sp>
        <p:pic>
          <p:nvPicPr>
            <p:cNvPr id="5" name="图片 41" descr="water-mol.jpg">
              <a:extLst>
                <a:ext uri="{FF2B5EF4-FFF2-40B4-BE49-F238E27FC236}">
                  <a16:creationId xmlns:a16="http://schemas.microsoft.com/office/drawing/2014/main" id="{EB6BB8FE-FDA0-AA48-BED8-259979D43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53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304800" y="6019800"/>
            <a:ext cx="8686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827314" y="4785383"/>
            <a:ext cx="7924800" cy="147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charset="0"/>
              </a:rPr>
              <a:t>Relative free energies of 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</a:rPr>
              <a:t>H-bonded and non-H-bonded </a:t>
            </a:r>
            <a:r>
              <a:rPr lang="en-US" altLang="zh-CN" dirty="0">
                <a:latin typeface="Times New Roman" charset="0"/>
              </a:rPr>
              <a:t>configurations samples during diffusion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</a:rPr>
              <a:t> are not very accurate</a:t>
            </a:r>
            <a:r>
              <a:rPr lang="en-US" altLang="zh-CN" dirty="0">
                <a:latin typeface="Times New Roman" charset="0"/>
              </a:rPr>
              <a:t>: different errors for most functionals.</a:t>
            </a:r>
          </a:p>
          <a:p>
            <a:endParaRPr lang="en-US" altLang="zh-CN" dirty="0">
              <a:solidFill>
                <a:srgbClr val="FF0000"/>
              </a:solidFill>
              <a:latin typeface="Times New Roman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charset="0"/>
              </a:rPr>
              <a:t>Formidable task to describe, 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</a:rPr>
              <a:t>at the same level of accuracy, many different types of interactions:</a:t>
            </a:r>
            <a:r>
              <a:rPr lang="en-US" altLang="zh-CN" dirty="0">
                <a:latin typeface="Times New Roman" charset="0"/>
              </a:rPr>
              <a:t> covalent bonding, hydrogen bonding, </a:t>
            </a:r>
            <a:r>
              <a:rPr lang="en-US" altLang="zh-CN" dirty="0" err="1">
                <a:latin typeface="Times New Roman" charset="0"/>
              </a:rPr>
              <a:t>vdW</a:t>
            </a:r>
            <a:r>
              <a:rPr lang="en-US" altLang="zh-CN" dirty="0">
                <a:latin typeface="Times New Roman" charset="0"/>
              </a:rPr>
              <a:t> interactions.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171964" y="145531"/>
            <a:ext cx="4472186" cy="922196"/>
            <a:chOff x="171964" y="92611"/>
            <a:chExt cx="4472186" cy="922196"/>
          </a:xfrm>
        </p:grpSpPr>
        <p:sp>
          <p:nvSpPr>
            <p:cNvPr id="14" name="文本框 13"/>
            <p:cNvSpPr txBox="1"/>
            <p:nvPr/>
          </p:nvSpPr>
          <p:spPr>
            <a:xfrm>
              <a:off x="1216993" y="275159"/>
              <a:ext cx="3427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4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Water Dimer Interactions</a:t>
              </a:r>
            </a:p>
          </p:txBody>
        </p:sp>
        <p:pic>
          <p:nvPicPr>
            <p:cNvPr id="15" name="图片 14" descr="water-mol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694478" y="1372525"/>
            <a:ext cx="7818427" cy="3200400"/>
            <a:chOff x="635000" y="2626779"/>
            <a:chExt cx="7818427" cy="32004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" y="2626779"/>
              <a:ext cx="7818427" cy="32004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6883400" y="2908300"/>
              <a:ext cx="1066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66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3A5C0FFE-B6BE-5A45-B4BB-398D259A2DD3}"/>
              </a:ext>
            </a:extLst>
          </p:cNvPr>
          <p:cNvGrpSpPr/>
          <p:nvPr/>
        </p:nvGrpSpPr>
        <p:grpSpPr>
          <a:xfrm>
            <a:off x="171964" y="145531"/>
            <a:ext cx="3741601" cy="922196"/>
            <a:chOff x="171964" y="92611"/>
            <a:chExt cx="3741601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6A04DF8B-DF51-AF45-A31B-7D6EF17FDB39}"/>
                </a:ext>
              </a:extLst>
            </p:cNvPr>
            <p:cNvSpPr txBox="1"/>
            <p:nvPr/>
          </p:nvSpPr>
          <p:spPr>
            <a:xfrm>
              <a:off x="1216993" y="275159"/>
              <a:ext cx="269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Pseudopotentials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8A93504A-9925-504B-BA92-C7540D97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C9B2F41-BC2F-4D43-86D0-8638D4541632}"/>
              </a:ext>
            </a:extLst>
          </p:cNvPr>
          <p:cNvSpPr/>
          <p:nvPr/>
        </p:nvSpPr>
        <p:spPr>
          <a:xfrm>
            <a:off x="925983" y="1715581"/>
            <a:ext cx="7322213" cy="39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electrons can be replaced by an angular dependent </a:t>
            </a:r>
            <a:r>
              <a:rPr lang="en-US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pseudopotentials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DD86F0-AF92-B244-8FEB-FBB54EC5DD8F}"/>
              </a:ext>
            </a:extLst>
          </p:cNvPr>
          <p:cNvGrpSpPr/>
          <p:nvPr/>
        </p:nvGrpSpPr>
        <p:grpSpPr>
          <a:xfrm>
            <a:off x="2429805" y="1118967"/>
            <a:ext cx="3688199" cy="419547"/>
            <a:chOff x="2139676" y="916193"/>
            <a:chExt cx="3688199" cy="41954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FC3B654-0A7A-034E-AEDC-CC843F9A434A}"/>
                </a:ext>
              </a:extLst>
            </p:cNvPr>
            <p:cNvSpPr/>
            <p:nvPr/>
          </p:nvSpPr>
          <p:spPr>
            <a:xfrm>
              <a:off x="2139676" y="930707"/>
              <a:ext cx="3390267" cy="405033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302705-5535-A847-A594-5B1754D39666}"/>
                </a:ext>
              </a:extLst>
            </p:cNvPr>
            <p:cNvSpPr/>
            <p:nvPr/>
          </p:nvSpPr>
          <p:spPr>
            <a:xfrm>
              <a:off x="2139676" y="916193"/>
              <a:ext cx="3688199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electrons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Valence electrons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C42B46-AD9E-164E-8F7B-9FF58B22DA13}"/>
              </a:ext>
            </a:extLst>
          </p:cNvPr>
          <p:cNvGrpSpPr/>
          <p:nvPr/>
        </p:nvGrpSpPr>
        <p:grpSpPr>
          <a:xfrm>
            <a:off x="1060596" y="2402796"/>
            <a:ext cx="6764119" cy="3766171"/>
            <a:chOff x="831996" y="2402796"/>
            <a:chExt cx="6764119" cy="3766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38869-A860-C746-9863-6654E22BE693}"/>
                </a:ext>
              </a:extLst>
            </p:cNvPr>
            <p:cNvSpPr txBox="1"/>
            <p:nvPr/>
          </p:nvSpPr>
          <p:spPr>
            <a:xfrm>
              <a:off x="1452634" y="5434625"/>
              <a:ext cx="2225289" cy="72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Si: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valence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 # = 4</a:t>
              </a:r>
              <a:endPara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3114F0-B9C3-0F43-8424-EB49386CAFCB}"/>
                </a:ext>
              </a:extLst>
            </p:cNvPr>
            <p:cNvSpPr txBox="1"/>
            <p:nvPr/>
          </p:nvSpPr>
          <p:spPr>
            <a:xfrm>
              <a:off x="4809904" y="5440883"/>
              <a:ext cx="2786211" cy="728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 </a:t>
              </a: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baseline="300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en-US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en-US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valence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 # = 10</a:t>
              </a:r>
              <a:endPara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1939B5C-47FD-444F-8291-F318D5D93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96" y="2402796"/>
              <a:ext cx="3195616" cy="288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44C265-A80B-EE4A-9954-FB13B3060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0636" y="2402796"/>
              <a:ext cx="3205479" cy="2880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BFB790-1118-FC41-BE7C-5943369466C8}"/>
              </a:ext>
            </a:extLst>
          </p:cNvPr>
          <p:cNvSpPr/>
          <p:nvPr/>
        </p:nvSpPr>
        <p:spPr>
          <a:xfrm>
            <a:off x="4234784" y="353726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3A5C0FFE-B6BE-5A45-B4BB-398D259A2DD3}"/>
              </a:ext>
            </a:extLst>
          </p:cNvPr>
          <p:cNvGrpSpPr/>
          <p:nvPr/>
        </p:nvGrpSpPr>
        <p:grpSpPr>
          <a:xfrm>
            <a:off x="171964" y="145531"/>
            <a:ext cx="3741601" cy="922196"/>
            <a:chOff x="171964" y="92611"/>
            <a:chExt cx="3741601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6A04DF8B-DF51-AF45-A31B-7D6EF17FDB39}"/>
                </a:ext>
              </a:extLst>
            </p:cNvPr>
            <p:cNvSpPr txBox="1"/>
            <p:nvPr/>
          </p:nvSpPr>
          <p:spPr>
            <a:xfrm>
              <a:off x="1216993" y="275159"/>
              <a:ext cx="2696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Pseudopotentials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8A93504A-9925-504B-BA92-C7540D97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00E807-8958-A942-A04D-2619E4A0E1AC}"/>
              </a:ext>
            </a:extLst>
          </p:cNvPr>
          <p:cNvSpPr txBox="1"/>
          <p:nvPr/>
        </p:nvSpPr>
        <p:spPr>
          <a:xfrm>
            <a:off x="494718" y="1376539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“Norm-conserving (NC)”: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40381-773E-6249-9065-C98DC2E8FD4A}"/>
              </a:ext>
            </a:extLst>
          </p:cNvPr>
          <p:cNvSpPr/>
          <p:nvPr/>
        </p:nvSpPr>
        <p:spPr>
          <a:xfrm>
            <a:off x="3494257" y="1751161"/>
            <a:ext cx="3636804" cy="72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accuracy, high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transferability</a:t>
            </a:r>
          </a:p>
          <a:p>
            <a:pPr>
              <a:lnSpc>
                <a:spcPct val="120000"/>
              </a:lnSpc>
            </a:pP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cut-off radius of PW basis set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26A090-2808-C745-B0A2-146A8400448A}"/>
              </a:ext>
            </a:extLst>
          </p:cNvPr>
          <p:cNvSpPr/>
          <p:nvPr/>
        </p:nvSpPr>
        <p:spPr>
          <a:xfrm>
            <a:off x="494718" y="2773835"/>
            <a:ext cx="846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“Ultra-soft (US)”: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function in the core region, but not accurate in there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F7FBB6-FA80-DF40-B2FE-B2A8540C7F62}"/>
              </a:ext>
            </a:extLst>
          </p:cNvPr>
          <p:cNvSpPr/>
          <p:nvPr/>
        </p:nvSpPr>
        <p:spPr>
          <a:xfrm>
            <a:off x="494717" y="4043940"/>
            <a:ext cx="8649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“Projector augmented wave (PAW) method”: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All-electron + pseudopotential methods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06CEF-F1ED-0441-A823-A2A081A1DEDC}"/>
              </a:ext>
            </a:extLst>
          </p:cNvPr>
          <p:cNvSpPr/>
          <p:nvPr/>
        </p:nvSpPr>
        <p:spPr>
          <a:xfrm>
            <a:off x="3494257" y="1376539"/>
            <a:ext cx="5440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of core region charge density = All-electron one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42624D-1D11-B74A-A7A0-7C610C2C0AB4}"/>
              </a:ext>
            </a:extLst>
          </p:cNvPr>
          <p:cNvSpPr/>
          <p:nvPr/>
        </p:nvSpPr>
        <p:spPr>
          <a:xfrm>
            <a:off x="2565278" y="3194944"/>
            <a:ext cx="4089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cut-off radius of PW basis set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F9A011-B340-6C46-9D6F-8DD50525794C}"/>
              </a:ext>
            </a:extLst>
          </p:cNvPr>
          <p:cNvGrpSpPr/>
          <p:nvPr/>
        </p:nvGrpSpPr>
        <p:grpSpPr>
          <a:xfrm>
            <a:off x="694478" y="4623805"/>
            <a:ext cx="6841867" cy="1094239"/>
            <a:chOff x="694478" y="4623805"/>
            <a:chExt cx="6841867" cy="10942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B55270-EED5-2A4C-B729-EA371AD78E4E}"/>
                </a:ext>
              </a:extLst>
            </p:cNvPr>
            <p:cNvSpPr txBox="1"/>
            <p:nvPr/>
          </p:nvSpPr>
          <p:spPr>
            <a:xfrm>
              <a:off x="694478" y="5348712"/>
              <a:ext cx="4578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All-electron spherical augmentation function 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248F79-02EE-4C43-97A4-73696B2D5BA5}"/>
                </a:ext>
              </a:extLst>
            </p:cNvPr>
            <p:cNvSpPr/>
            <p:nvPr/>
          </p:nvSpPr>
          <p:spPr>
            <a:xfrm>
              <a:off x="2109498" y="4623805"/>
              <a:ext cx="4215102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Augmentation sphere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Interstitial region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BD8FD8-4F37-5641-81D1-9710919827DD}"/>
                </a:ext>
              </a:extLst>
            </p:cNvPr>
            <p:cNvSpPr txBox="1"/>
            <p:nvPr/>
          </p:nvSpPr>
          <p:spPr>
            <a:xfrm>
              <a:off x="5312659" y="5332381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 wave function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2D201D-61E7-0B48-A47A-D02D9AEBF884}"/>
                </a:ext>
              </a:extLst>
            </p:cNvPr>
            <p:cNvCxnSpPr>
              <a:cxnSpLocks/>
            </p:cNvCxnSpPr>
            <p:nvPr/>
          </p:nvCxnSpPr>
          <p:spPr>
            <a:xfrm>
              <a:off x="5251041" y="5097368"/>
              <a:ext cx="475667" cy="21853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A05C9BD-FE48-B643-9A59-0E18F5980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2513" y="5118265"/>
              <a:ext cx="410075" cy="275343"/>
            </a:xfrm>
            <a:prstGeom prst="straightConnector1">
              <a:avLst/>
            </a:prstGeom>
            <a:ln w="254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43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2C2DC2E8-193D-B94F-B737-608843B75C56}"/>
              </a:ext>
            </a:extLst>
          </p:cNvPr>
          <p:cNvGrpSpPr/>
          <p:nvPr/>
        </p:nvGrpSpPr>
        <p:grpSpPr>
          <a:xfrm>
            <a:off x="171964" y="145531"/>
            <a:ext cx="2714076" cy="922196"/>
            <a:chOff x="171964" y="92611"/>
            <a:chExt cx="2714076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711382C1-95B4-C74D-A36D-EE6DECFAD531}"/>
                </a:ext>
              </a:extLst>
            </p:cNvPr>
            <p:cNvSpPr txBox="1"/>
            <p:nvPr/>
          </p:nvSpPr>
          <p:spPr>
            <a:xfrm>
              <a:off x="1216993" y="275159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Basis Sets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A6C157EE-E5AB-9249-A5FE-AB7A8C4E6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BCBEBF-C870-454C-87A8-A0251D0628C3}"/>
              </a:ext>
            </a:extLst>
          </p:cNvPr>
          <p:cNvGrpSpPr/>
          <p:nvPr/>
        </p:nvGrpSpPr>
        <p:grpSpPr>
          <a:xfrm>
            <a:off x="727646" y="4248338"/>
            <a:ext cx="8316076" cy="2256595"/>
            <a:chOff x="727646" y="4053468"/>
            <a:chExt cx="8316076" cy="22565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4BD6BE-D039-AF45-AC47-E847BC758861}"/>
                </a:ext>
              </a:extLst>
            </p:cNvPr>
            <p:cNvSpPr txBox="1"/>
            <p:nvPr/>
          </p:nvSpPr>
          <p:spPr>
            <a:xfrm>
              <a:off x="727646" y="4237931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</a:rPr>
                <a:t>Localized orbitals: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D3D569-8394-964C-9E8F-D288CF832242}"/>
                </a:ext>
              </a:extLst>
            </p:cNvPr>
            <p:cNvSpPr/>
            <p:nvPr/>
          </p:nvSpPr>
          <p:spPr>
            <a:xfrm>
              <a:off x="6023910" y="4647370"/>
              <a:ext cx="20267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Scaling “ order-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0C5EC2-5305-FF4E-AFD6-E399DF0362B9}"/>
                </a:ext>
              </a:extLst>
            </p:cNvPr>
            <p:cNvSpPr/>
            <p:nvPr/>
          </p:nvSpPr>
          <p:spPr>
            <a:xfrm>
              <a:off x="2815444" y="5165708"/>
              <a:ext cx="45255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combination of atomic orbitals (LCAO)</a:t>
              </a:r>
              <a:endPara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83A3E0-D172-2D4A-B423-F112A32AF827}"/>
                </a:ext>
              </a:extLst>
            </p:cNvPr>
            <p:cNvGrpSpPr/>
            <p:nvPr/>
          </p:nvGrpSpPr>
          <p:grpSpPr>
            <a:xfrm>
              <a:off x="2773400" y="5593704"/>
              <a:ext cx="6270322" cy="716359"/>
              <a:chOff x="2773400" y="5503764"/>
              <a:chExt cx="6270322" cy="71635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994D3A-05E7-1849-B8FE-7C0032441D69}"/>
                  </a:ext>
                </a:extLst>
              </p:cNvPr>
              <p:cNvSpPr/>
              <p:nvPr/>
            </p:nvSpPr>
            <p:spPr>
              <a:xfrm>
                <a:off x="2773400" y="5503764"/>
                <a:ext cx="33126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 number of orbitals per atom           </a:t>
                </a:r>
                <a:endParaRPr lang="en-US" i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14BE29B-BB2C-7740-AA8E-681A20819914}"/>
                      </a:ext>
                    </a:extLst>
                  </p:cNvPr>
                  <p:cNvSpPr/>
                  <p:nvPr/>
                </p:nvSpPr>
                <p:spPr>
                  <a:xfrm>
                    <a:off x="3128293" y="5850791"/>
                    <a:ext cx="591542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single-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to multiple-</a:t>
                    </a:r>
                    <a:r>
                      <a:rPr lang="en-US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oMath>
                    </a14:m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with polarization and diffuse orbitals</a:t>
                    </a:r>
                    <a:endParaRPr lang="en-US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14BE29B-BB2C-7740-AA8E-681A208199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8293" y="5850791"/>
                    <a:ext cx="591542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42" t="-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EDB4C8-034C-6A46-86A0-5553D0297A2A}"/>
                    </a:ext>
                  </a:extLst>
                </p:cNvPr>
                <p:cNvSpPr txBox="1"/>
                <p:nvPr/>
              </p:nvSpPr>
              <p:spPr>
                <a:xfrm>
                  <a:off x="2707675" y="4053468"/>
                  <a:ext cx="4290277" cy="763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EDB4C8-034C-6A46-86A0-5553D0297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675" y="4053468"/>
                  <a:ext cx="4290277" cy="763029"/>
                </a:xfrm>
                <a:prstGeom prst="rect">
                  <a:avLst/>
                </a:prstGeom>
                <a:blipFill>
                  <a:blip r:embed="rId4"/>
                  <a:stretch>
                    <a:fillRect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8AA071-6406-3449-BF12-50DB4AB21112}"/>
              </a:ext>
            </a:extLst>
          </p:cNvPr>
          <p:cNvGrpSpPr/>
          <p:nvPr/>
        </p:nvGrpSpPr>
        <p:grpSpPr>
          <a:xfrm>
            <a:off x="694478" y="1056542"/>
            <a:ext cx="8106991" cy="2740203"/>
            <a:chOff x="694478" y="1056542"/>
            <a:chExt cx="8106991" cy="27402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098AB-DBA8-4540-9FA2-1502257ECF42}"/>
                </a:ext>
              </a:extLst>
            </p:cNvPr>
            <p:cNvSpPr txBox="1"/>
            <p:nvPr/>
          </p:nvSpPr>
          <p:spPr>
            <a:xfrm>
              <a:off x="694478" y="1056542"/>
              <a:ext cx="148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</a:rPr>
                <a:t>Plane waves: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6847BD-539A-5C40-8CC8-0F64D39D59E7}"/>
                    </a:ext>
                  </a:extLst>
                </p:cNvPr>
                <p:cNvSpPr txBox="1"/>
                <p:nvPr/>
              </p:nvSpPr>
              <p:spPr>
                <a:xfrm>
                  <a:off x="1612312" y="3004711"/>
                  <a:ext cx="2174441" cy="7643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 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6847BD-539A-5C40-8CC8-0F64D39D59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2312" y="3004711"/>
                  <a:ext cx="2174441" cy="764376"/>
                </a:xfrm>
                <a:prstGeom prst="rect">
                  <a:avLst/>
                </a:prstGeom>
                <a:blipFill>
                  <a:blip r:embed="rId5"/>
                  <a:stretch>
                    <a:fillRect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F0E63A-49D8-524E-9B92-5D1D3463409B}"/>
                    </a:ext>
                  </a:extLst>
                </p:cNvPr>
                <p:cNvSpPr txBox="1"/>
                <p:nvPr/>
              </p:nvSpPr>
              <p:spPr>
                <a:xfrm>
                  <a:off x="4671419" y="3032369"/>
                  <a:ext cx="2522101" cy="7643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 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F0E63A-49D8-524E-9B92-5D1D34634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419" y="3032369"/>
                  <a:ext cx="2522101" cy="764376"/>
                </a:xfrm>
                <a:prstGeom prst="rect">
                  <a:avLst/>
                </a:prstGeom>
                <a:blipFill>
                  <a:blip r:embed="rId6"/>
                  <a:stretch>
                    <a:fillRect t="-12131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68AFC1-7E76-0B42-B2E5-3CFC9D5C3055}"/>
                </a:ext>
              </a:extLst>
            </p:cNvPr>
            <p:cNvSpPr txBox="1"/>
            <p:nvPr/>
          </p:nvSpPr>
          <p:spPr>
            <a:xfrm>
              <a:off x="2183988" y="1067727"/>
              <a:ext cx="1772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Bloch Theorem: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89F089-3BEA-8547-A058-4F8EC8C23D1C}"/>
                </a:ext>
              </a:extLst>
            </p:cNvPr>
            <p:cNvGrpSpPr/>
            <p:nvPr/>
          </p:nvGrpSpPr>
          <p:grpSpPr>
            <a:xfrm>
              <a:off x="2183988" y="1503950"/>
              <a:ext cx="6486101" cy="1409218"/>
              <a:chOff x="2706503" y="1307812"/>
              <a:chExt cx="6486101" cy="140921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659A12-FE47-8E43-AE24-B0B18A59F835}"/>
                  </a:ext>
                </a:extLst>
              </p:cNvPr>
              <p:cNvSpPr/>
              <p:nvPr/>
            </p:nvSpPr>
            <p:spPr>
              <a:xfrm>
                <a:off x="6395135" y="1412749"/>
                <a:ext cx="27974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 vector</a:t>
                </a:r>
                <a:endParaRPr lang="en-US" b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reciprocal lattice vector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A37A90A8-653B-5D49-8115-AEAE1549C7A7}"/>
                      </a:ext>
                    </a:extLst>
                  </p:cNvPr>
                  <p:cNvSpPr/>
                  <p:nvPr/>
                </p:nvSpPr>
                <p:spPr>
                  <a:xfrm>
                    <a:off x="2738089" y="1690945"/>
                    <a:ext cx="2124812" cy="89537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oMath>
                      </m:oMathPara>
                    </a14:m>
                    <a:endParaRPr lang="en-US" b="0" dirty="0"/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ctrlPr>
                              <a:rPr lang="en-US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</m:d>
                      </m:oMath>
                    </a14:m>
                    <a:r>
                      <a:rPr lang="en-US" dirty="0"/>
                      <a:t>=</a:t>
                    </a:r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A37A90A8-653B-5D49-8115-AEAE1549C7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8089" y="1690945"/>
                    <a:ext cx="2124812" cy="8953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92" b="-98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1A508BD-7B11-3247-89D9-85C5E931A0F3}"/>
                      </a:ext>
                    </a:extLst>
                  </p:cNvPr>
                  <p:cNvSpPr/>
                  <p:nvPr/>
                </p:nvSpPr>
                <p:spPr>
                  <a:xfrm>
                    <a:off x="2721926" y="1412749"/>
                    <a:ext cx="365519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Periodic potential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</m:oMath>
                    </a14:m>
                    <a:r>
                      <a:rPr lang="en-US" dirty="0"/>
                      <a:t>,</a:t>
                    </a:r>
                  </a:p>
                </p:txBody>
              </p:sp>
            </mc:Choice>
            <mc:Fallback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1A508BD-7B11-3247-89D9-85C5E931A0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1926" y="1412749"/>
                    <a:ext cx="365519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384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F53C2CD-0398-8240-95AC-537D6BC5F49C}"/>
                  </a:ext>
                </a:extLst>
              </p:cNvPr>
              <p:cNvSpPr/>
              <p:nvPr/>
            </p:nvSpPr>
            <p:spPr>
              <a:xfrm>
                <a:off x="2706503" y="1307812"/>
                <a:ext cx="6287596" cy="1409218"/>
              </a:xfrm>
              <a:prstGeom prst="roundRect">
                <a:avLst/>
              </a:prstGeom>
              <a:noFill/>
              <a:ln w="254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Striped Right Arrow 21">
              <a:extLst>
                <a:ext uri="{FF2B5EF4-FFF2-40B4-BE49-F238E27FC236}">
                  <a16:creationId xmlns:a16="http://schemas.microsoft.com/office/drawing/2014/main" id="{87905EB8-FB2A-8443-9DF8-824C90192F4D}"/>
                </a:ext>
              </a:extLst>
            </p:cNvPr>
            <p:cNvSpPr/>
            <p:nvPr/>
          </p:nvSpPr>
          <p:spPr>
            <a:xfrm>
              <a:off x="3956909" y="3246258"/>
              <a:ext cx="543339" cy="336598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1FBC48-1D4A-2E41-9434-81BF962FF297}"/>
                </a:ext>
              </a:extLst>
            </p:cNvPr>
            <p:cNvSpPr/>
            <p:nvPr/>
          </p:nvSpPr>
          <p:spPr>
            <a:xfrm>
              <a:off x="7208512" y="3282637"/>
              <a:ext cx="1592957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Cut-off radius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11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08EF-D29E-BD40-B945-D69F1129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61" y="0"/>
            <a:ext cx="6737078" cy="6858000"/>
          </a:xfrm>
          <a:prstGeom prst="rect">
            <a:avLst/>
          </a:prstGeom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4EF89767-4D5E-8542-8CB0-C0CEA44A0F88}"/>
              </a:ext>
            </a:extLst>
          </p:cNvPr>
          <p:cNvSpPr/>
          <p:nvPr/>
        </p:nvSpPr>
        <p:spPr>
          <a:xfrm>
            <a:off x="0" y="388307"/>
            <a:ext cx="9144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" name="组合 47">
            <a:extLst>
              <a:ext uri="{FF2B5EF4-FFF2-40B4-BE49-F238E27FC236}">
                <a16:creationId xmlns:a16="http://schemas.microsoft.com/office/drawing/2014/main" id="{5E553F26-0988-FF44-B07B-F1B192B59525}"/>
              </a:ext>
            </a:extLst>
          </p:cNvPr>
          <p:cNvGrpSpPr/>
          <p:nvPr/>
        </p:nvGrpSpPr>
        <p:grpSpPr>
          <a:xfrm>
            <a:off x="1143512" y="1911574"/>
            <a:ext cx="6939733" cy="589348"/>
            <a:chOff x="1997118" y="1801181"/>
            <a:chExt cx="6939733" cy="589348"/>
          </a:xfrm>
        </p:grpSpPr>
        <p:grpSp>
          <p:nvGrpSpPr>
            <p:cNvPr id="12" name="组合 43">
              <a:extLst>
                <a:ext uri="{FF2B5EF4-FFF2-40B4-BE49-F238E27FC236}">
                  <a16:creationId xmlns:a16="http://schemas.microsoft.com/office/drawing/2014/main" id="{7149D0CD-6235-6245-B651-C3E6706E8A36}"/>
                </a:ext>
              </a:extLst>
            </p:cNvPr>
            <p:cNvGrpSpPr/>
            <p:nvPr/>
          </p:nvGrpSpPr>
          <p:grpSpPr>
            <a:xfrm>
              <a:off x="1997118" y="1801181"/>
              <a:ext cx="6939733" cy="589348"/>
              <a:chOff x="1997118" y="1886639"/>
              <a:chExt cx="6939733" cy="589348"/>
            </a:xfrm>
          </p:grpSpPr>
          <p:sp>
            <p:nvSpPr>
              <p:cNvPr id="14" name="矩形: 圆角 22">
                <a:extLst>
                  <a:ext uri="{FF2B5EF4-FFF2-40B4-BE49-F238E27FC236}">
                    <a16:creationId xmlns:a16="http://schemas.microsoft.com/office/drawing/2014/main" id="{919CE7C7-CD93-6B46-A580-E2CC3818DA92}"/>
                  </a:ext>
                </a:extLst>
              </p:cNvPr>
              <p:cNvSpPr/>
              <p:nvPr/>
            </p:nvSpPr>
            <p:spPr>
              <a:xfrm>
                <a:off x="1997118" y="1886639"/>
                <a:ext cx="6696076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656DAFEF-9CA3-DA49-8CE5-30EE43BAF37F}"/>
                  </a:ext>
                </a:extLst>
              </p:cNvPr>
              <p:cNvSpPr txBox="1"/>
              <p:nvPr/>
            </p:nvSpPr>
            <p:spPr>
              <a:xfrm>
                <a:off x="2792220" y="1973564"/>
                <a:ext cx="614463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Introduction of First-principles Calculations</a:t>
                </a:r>
                <a:endParaRPr lang="zh-CN" altLang="en-US" sz="2100" b="1" dirty="0">
                  <a:solidFill>
                    <a:prstClr val="white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cxnSp>
            <p:nvCxnSpPr>
              <p:cNvPr id="16" name="直接连接符 22">
                <a:extLst>
                  <a:ext uri="{FF2B5EF4-FFF2-40B4-BE49-F238E27FC236}">
                    <a16:creationId xmlns:a16="http://schemas.microsoft.com/office/drawing/2014/main" id="{A57305E5-23F7-9F4D-AB04-16BA496BDB72}"/>
                  </a:ext>
                </a:extLst>
              </p:cNvPr>
              <p:cNvCxnSpPr/>
              <p:nvPr/>
            </p:nvCxnSpPr>
            <p:spPr>
              <a:xfrm>
                <a:off x="2703541" y="2020924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id="{A364E773-D6E7-B24E-A82B-F7E640D8D8EF}"/>
                </a:ext>
              </a:extLst>
            </p:cNvPr>
            <p:cNvSpPr txBox="1"/>
            <p:nvPr/>
          </p:nvSpPr>
          <p:spPr>
            <a:xfrm>
              <a:off x="2117468" y="1888106"/>
              <a:ext cx="4315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8">
            <a:extLst>
              <a:ext uri="{FF2B5EF4-FFF2-40B4-BE49-F238E27FC236}">
                <a16:creationId xmlns:a16="http://schemas.microsoft.com/office/drawing/2014/main" id="{D119CCDF-9592-F743-8034-6BF80A3EF28C}"/>
              </a:ext>
            </a:extLst>
          </p:cNvPr>
          <p:cNvGrpSpPr/>
          <p:nvPr/>
        </p:nvGrpSpPr>
        <p:grpSpPr>
          <a:xfrm>
            <a:off x="1143512" y="2734423"/>
            <a:ext cx="6696075" cy="589348"/>
            <a:chOff x="1997118" y="2899317"/>
            <a:chExt cx="6696075" cy="589348"/>
          </a:xfrm>
        </p:grpSpPr>
        <p:grpSp>
          <p:nvGrpSpPr>
            <p:cNvPr id="18" name="组合 42">
              <a:extLst>
                <a:ext uri="{FF2B5EF4-FFF2-40B4-BE49-F238E27FC236}">
                  <a16:creationId xmlns:a16="http://schemas.microsoft.com/office/drawing/2014/main" id="{8EEAA537-E05A-CC46-84AC-0356414DB03A}"/>
                </a:ext>
              </a:extLst>
            </p:cNvPr>
            <p:cNvGrpSpPr/>
            <p:nvPr/>
          </p:nvGrpSpPr>
          <p:grpSpPr>
            <a:xfrm>
              <a:off x="1997118" y="2899317"/>
              <a:ext cx="6696075" cy="589348"/>
              <a:chOff x="1997118" y="2689943"/>
              <a:chExt cx="6696075" cy="589348"/>
            </a:xfrm>
          </p:grpSpPr>
          <p:sp>
            <p:nvSpPr>
              <p:cNvPr id="20" name="矩形: 圆角 22">
                <a:extLst>
                  <a:ext uri="{FF2B5EF4-FFF2-40B4-BE49-F238E27FC236}">
                    <a16:creationId xmlns:a16="http://schemas.microsoft.com/office/drawing/2014/main" id="{0AAE49E5-A56F-F34D-BC52-BA72D38471CE}"/>
                  </a:ext>
                </a:extLst>
              </p:cNvPr>
              <p:cNvSpPr/>
              <p:nvPr/>
            </p:nvSpPr>
            <p:spPr>
              <a:xfrm>
                <a:off x="1997118" y="2689943"/>
                <a:ext cx="6696075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DCE19A97-C577-F945-B6A1-45378C4FD98D}"/>
                  </a:ext>
                </a:extLst>
              </p:cNvPr>
              <p:cNvSpPr txBox="1"/>
              <p:nvPr/>
            </p:nvSpPr>
            <p:spPr>
              <a:xfrm>
                <a:off x="2792220" y="2694704"/>
                <a:ext cx="5267789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Density Functional Theory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Framework</a:t>
                </a:r>
              </a:p>
            </p:txBody>
          </p:sp>
          <p:cxnSp>
            <p:nvCxnSpPr>
              <p:cNvPr id="22" name="直接连接符 23">
                <a:extLst>
                  <a:ext uri="{FF2B5EF4-FFF2-40B4-BE49-F238E27FC236}">
                    <a16:creationId xmlns:a16="http://schemas.microsoft.com/office/drawing/2014/main" id="{BE9EDF97-0CC5-5D41-A020-52328027A64F}"/>
                  </a:ext>
                </a:extLst>
              </p:cNvPr>
              <p:cNvCxnSpPr/>
              <p:nvPr/>
            </p:nvCxnSpPr>
            <p:spPr>
              <a:xfrm>
                <a:off x="2703541" y="2824228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D5E3122-636A-EC41-97E2-E80005A4F678}"/>
                </a:ext>
              </a:extLst>
            </p:cNvPr>
            <p:cNvSpPr txBox="1"/>
            <p:nvPr/>
          </p:nvSpPr>
          <p:spPr>
            <a:xfrm>
              <a:off x="2101438" y="2986242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49">
            <a:extLst>
              <a:ext uri="{FF2B5EF4-FFF2-40B4-BE49-F238E27FC236}">
                <a16:creationId xmlns:a16="http://schemas.microsoft.com/office/drawing/2014/main" id="{91A5F96C-274C-0946-A5AE-CC2BF5FF99B7}"/>
              </a:ext>
            </a:extLst>
          </p:cNvPr>
          <p:cNvGrpSpPr/>
          <p:nvPr/>
        </p:nvGrpSpPr>
        <p:grpSpPr>
          <a:xfrm>
            <a:off x="1143513" y="3475454"/>
            <a:ext cx="6696074" cy="589348"/>
            <a:chOff x="1997119" y="3706895"/>
            <a:chExt cx="5890004" cy="589348"/>
          </a:xfrm>
        </p:grpSpPr>
        <p:grpSp>
          <p:nvGrpSpPr>
            <p:cNvPr id="24" name="组合 44">
              <a:extLst>
                <a:ext uri="{FF2B5EF4-FFF2-40B4-BE49-F238E27FC236}">
                  <a16:creationId xmlns:a16="http://schemas.microsoft.com/office/drawing/2014/main" id="{5A285520-D586-AE42-93C9-AE5F4CEBFE1A}"/>
                </a:ext>
              </a:extLst>
            </p:cNvPr>
            <p:cNvGrpSpPr/>
            <p:nvPr/>
          </p:nvGrpSpPr>
          <p:grpSpPr>
            <a:xfrm>
              <a:off x="1997119" y="3706895"/>
              <a:ext cx="5890004" cy="589348"/>
              <a:chOff x="1997119" y="3134326"/>
              <a:chExt cx="5890004" cy="589348"/>
            </a:xfrm>
          </p:grpSpPr>
          <p:sp>
            <p:nvSpPr>
              <p:cNvPr id="26" name="矩形: 圆角 22">
                <a:extLst>
                  <a:ext uri="{FF2B5EF4-FFF2-40B4-BE49-F238E27FC236}">
                    <a16:creationId xmlns:a16="http://schemas.microsoft.com/office/drawing/2014/main" id="{9B8CB280-6C30-3B49-BE8C-01E2E3FBD6BA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4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文本框 12">
                <a:extLst>
                  <a:ext uri="{FF2B5EF4-FFF2-40B4-BE49-F238E27FC236}">
                    <a16:creationId xmlns:a16="http://schemas.microsoft.com/office/drawing/2014/main" id="{5474DC5D-23C6-3A47-BB0A-2B7ACF4263C2}"/>
                  </a:ext>
                </a:extLst>
              </p:cNvPr>
              <p:cNvSpPr txBox="1"/>
              <p:nvPr/>
            </p:nvSpPr>
            <p:spPr>
              <a:xfrm>
                <a:off x="2731284" y="3221251"/>
                <a:ext cx="455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First-principles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Molecular Dynamics</a:t>
                </a:r>
              </a:p>
            </p:txBody>
          </p:sp>
          <p:cxnSp>
            <p:nvCxnSpPr>
              <p:cNvPr id="28" name="直接连接符 24">
                <a:extLst>
                  <a:ext uri="{FF2B5EF4-FFF2-40B4-BE49-F238E27FC236}">
                    <a16:creationId xmlns:a16="http://schemas.microsoft.com/office/drawing/2014/main" id="{18EE703A-D0F6-C242-869C-E0E139B57A78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FFB848F9-C804-0946-91A9-6147E5506C3E}"/>
                </a:ext>
              </a:extLst>
            </p:cNvPr>
            <p:cNvSpPr txBox="1"/>
            <p:nvPr/>
          </p:nvSpPr>
          <p:spPr>
            <a:xfrm>
              <a:off x="2097430" y="3793820"/>
              <a:ext cx="47160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50">
            <a:extLst>
              <a:ext uri="{FF2B5EF4-FFF2-40B4-BE49-F238E27FC236}">
                <a16:creationId xmlns:a16="http://schemas.microsoft.com/office/drawing/2014/main" id="{CF0AE43D-76E0-9B44-8202-08E1AEB4EEDE}"/>
              </a:ext>
            </a:extLst>
          </p:cNvPr>
          <p:cNvGrpSpPr/>
          <p:nvPr/>
        </p:nvGrpSpPr>
        <p:grpSpPr>
          <a:xfrm>
            <a:off x="1143513" y="4247334"/>
            <a:ext cx="6696074" cy="599408"/>
            <a:chOff x="1997119" y="4504412"/>
            <a:chExt cx="5890003" cy="599408"/>
          </a:xfrm>
        </p:grpSpPr>
        <p:grpSp>
          <p:nvGrpSpPr>
            <p:cNvPr id="30" name="组合 45">
              <a:extLst>
                <a:ext uri="{FF2B5EF4-FFF2-40B4-BE49-F238E27FC236}">
                  <a16:creationId xmlns:a16="http://schemas.microsoft.com/office/drawing/2014/main" id="{ABF35564-F7D8-0546-A828-6E9E8FD06043}"/>
                </a:ext>
              </a:extLst>
            </p:cNvPr>
            <p:cNvGrpSpPr/>
            <p:nvPr/>
          </p:nvGrpSpPr>
          <p:grpSpPr>
            <a:xfrm>
              <a:off x="1997119" y="4504412"/>
              <a:ext cx="5890003" cy="599408"/>
              <a:chOff x="1997119" y="3124266"/>
              <a:chExt cx="5890003" cy="599408"/>
            </a:xfrm>
          </p:grpSpPr>
          <p:sp>
            <p:nvSpPr>
              <p:cNvPr id="32" name="矩形: 圆角 22">
                <a:extLst>
                  <a:ext uri="{FF2B5EF4-FFF2-40B4-BE49-F238E27FC236}">
                    <a16:creationId xmlns:a16="http://schemas.microsoft.com/office/drawing/2014/main" id="{95C40F66-90E2-1440-9581-DD04B91A7A8C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3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文本框 14">
                <a:extLst>
                  <a:ext uri="{FF2B5EF4-FFF2-40B4-BE49-F238E27FC236}">
                    <a16:creationId xmlns:a16="http://schemas.microsoft.com/office/drawing/2014/main" id="{F1C17AB4-F57B-BA40-8847-968A9669D916}"/>
                  </a:ext>
                </a:extLst>
              </p:cNvPr>
              <p:cNvSpPr txBox="1"/>
              <p:nvPr/>
            </p:nvSpPr>
            <p:spPr>
              <a:xfrm>
                <a:off x="2767846" y="3124266"/>
                <a:ext cx="1293283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Examples</a:t>
                </a:r>
              </a:p>
            </p:txBody>
          </p:sp>
          <p:cxnSp>
            <p:nvCxnSpPr>
              <p:cNvPr id="34" name="直接连接符 25">
                <a:extLst>
                  <a:ext uri="{FF2B5EF4-FFF2-40B4-BE49-F238E27FC236}">
                    <a16:creationId xmlns:a16="http://schemas.microsoft.com/office/drawing/2014/main" id="{C39EB58D-B790-FA48-8847-6C885613DD44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95F6B1A4-1585-8244-8E2A-27EC38F5D941}"/>
                </a:ext>
              </a:extLst>
            </p:cNvPr>
            <p:cNvSpPr txBox="1"/>
            <p:nvPr/>
          </p:nvSpPr>
          <p:spPr>
            <a:xfrm>
              <a:off x="2101438" y="4601397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2">
            <a:extLst>
              <a:ext uri="{FF2B5EF4-FFF2-40B4-BE49-F238E27FC236}">
                <a16:creationId xmlns:a16="http://schemas.microsoft.com/office/drawing/2014/main" id="{AE0841BF-8429-1248-9D44-FCC9AD11AB60}"/>
              </a:ext>
            </a:extLst>
          </p:cNvPr>
          <p:cNvSpPr txBox="1"/>
          <p:nvPr/>
        </p:nvSpPr>
        <p:spPr>
          <a:xfrm>
            <a:off x="2363618" y="913269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Outline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174769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29EE337E-43BA-A14E-A996-714EF0811F10}"/>
              </a:ext>
            </a:extLst>
          </p:cNvPr>
          <p:cNvGrpSpPr/>
          <p:nvPr/>
        </p:nvGrpSpPr>
        <p:grpSpPr>
          <a:xfrm>
            <a:off x="171964" y="145531"/>
            <a:ext cx="6708759" cy="922196"/>
            <a:chOff x="171964" y="92611"/>
            <a:chExt cx="6708759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3E0C0D90-06B2-3646-96F7-43E0A3960758}"/>
                </a:ext>
              </a:extLst>
            </p:cNvPr>
            <p:cNvSpPr txBox="1"/>
            <p:nvPr/>
          </p:nvSpPr>
          <p:spPr>
            <a:xfrm>
              <a:off x="1216993" y="275159"/>
              <a:ext cx="5663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First-principles Molecular Dynamics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79D17EA2-F6ED-084B-BB6C-A737B5F7A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Text Box 40">
            <a:extLst>
              <a:ext uri="{FF2B5EF4-FFF2-40B4-BE49-F238E27FC236}">
                <a16:creationId xmlns:a16="http://schemas.microsoft.com/office/drawing/2014/main" id="{1445DACD-51C9-FC4E-937F-05E7D680F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64" y="1117600"/>
            <a:ext cx="8533886" cy="87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charset="0"/>
              </a:rPr>
              <a:t>Within the density functional theory (DFT) framework, forces in FPMD are derived from Kohn-Sham Energy:</a:t>
            </a:r>
          </a:p>
        </p:txBody>
      </p:sp>
      <p:pic>
        <p:nvPicPr>
          <p:cNvPr id="17" name="图片 109" descr="cl-center.jpg">
            <a:extLst>
              <a:ext uri="{FF2B5EF4-FFF2-40B4-BE49-F238E27FC236}">
                <a16:creationId xmlns:a16="http://schemas.microsoft.com/office/drawing/2014/main" id="{16A21E48-DA8F-4045-90C0-811473CC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8" t="29036" r="27177" b="30252"/>
          <a:stretch/>
        </p:blipFill>
        <p:spPr>
          <a:xfrm flipV="1">
            <a:off x="335801" y="1247723"/>
            <a:ext cx="137019" cy="137160"/>
          </a:xfrm>
          <a:prstGeom prst="rect">
            <a:avLst/>
          </a:prstGeom>
        </p:spPr>
      </p:pic>
      <p:grpSp>
        <p:nvGrpSpPr>
          <p:cNvPr id="18" name="组 1">
            <a:extLst>
              <a:ext uri="{FF2B5EF4-FFF2-40B4-BE49-F238E27FC236}">
                <a16:creationId xmlns:a16="http://schemas.microsoft.com/office/drawing/2014/main" id="{E1482CCC-9558-B04E-B32E-E16131172CBE}"/>
              </a:ext>
            </a:extLst>
          </p:cNvPr>
          <p:cNvGrpSpPr/>
          <p:nvPr/>
        </p:nvGrpSpPr>
        <p:grpSpPr>
          <a:xfrm>
            <a:off x="1790514" y="3616843"/>
            <a:ext cx="6736458" cy="2348166"/>
            <a:chOff x="2080593" y="3303334"/>
            <a:chExt cx="6736458" cy="2348166"/>
          </a:xfrm>
        </p:grpSpPr>
        <p:grpSp>
          <p:nvGrpSpPr>
            <p:cNvPr id="19" name="组 94">
              <a:extLst>
                <a:ext uri="{FF2B5EF4-FFF2-40B4-BE49-F238E27FC236}">
                  <a16:creationId xmlns:a16="http://schemas.microsoft.com/office/drawing/2014/main" id="{14AFD181-23DE-B844-B54E-E974191AA75E}"/>
                </a:ext>
              </a:extLst>
            </p:cNvPr>
            <p:cNvGrpSpPr/>
            <p:nvPr/>
          </p:nvGrpSpPr>
          <p:grpSpPr>
            <a:xfrm>
              <a:off x="2080593" y="3303334"/>
              <a:ext cx="4127740" cy="2348166"/>
              <a:chOff x="171965" y="1060347"/>
              <a:chExt cx="4019035" cy="2114653"/>
            </a:xfrm>
          </p:grpSpPr>
          <p:grpSp>
            <p:nvGrpSpPr>
              <p:cNvPr id="23" name="组 87">
                <a:extLst>
                  <a:ext uri="{FF2B5EF4-FFF2-40B4-BE49-F238E27FC236}">
                    <a16:creationId xmlns:a16="http://schemas.microsoft.com/office/drawing/2014/main" id="{9EC2FBB8-04BC-C64B-91C2-06698A4A577A}"/>
                  </a:ext>
                </a:extLst>
              </p:cNvPr>
              <p:cNvGrpSpPr/>
              <p:nvPr/>
            </p:nvGrpSpPr>
            <p:grpSpPr>
              <a:xfrm>
                <a:off x="764540" y="1170254"/>
                <a:ext cx="2971800" cy="1470462"/>
                <a:chOff x="815340" y="1017854"/>
                <a:chExt cx="2971800" cy="1470462"/>
              </a:xfrm>
            </p:grpSpPr>
            <p:sp>
              <p:nvSpPr>
                <p:cNvPr id="28" name="任意形状 76">
                  <a:extLst>
                    <a:ext uri="{FF2B5EF4-FFF2-40B4-BE49-F238E27FC236}">
                      <a16:creationId xmlns:a16="http://schemas.microsoft.com/office/drawing/2014/main" id="{52DBE280-0B0C-294E-8ACB-4A7DAD67D65C}"/>
                    </a:ext>
                  </a:extLst>
                </p:cNvPr>
                <p:cNvSpPr/>
                <p:nvPr/>
              </p:nvSpPr>
              <p:spPr>
                <a:xfrm>
                  <a:off x="815340" y="1427470"/>
                  <a:ext cx="2971800" cy="1060846"/>
                </a:xfrm>
                <a:custGeom>
                  <a:avLst/>
                  <a:gdLst>
                    <a:gd name="connsiteX0" fmla="*/ 0 w 2971800"/>
                    <a:gd name="connsiteY0" fmla="*/ 800100 h 1060846"/>
                    <a:gd name="connsiteX1" fmla="*/ 571500 w 2971800"/>
                    <a:gd name="connsiteY1" fmla="*/ 215900 h 1060846"/>
                    <a:gd name="connsiteX2" fmla="*/ 1244600 w 2971800"/>
                    <a:gd name="connsiteY2" fmla="*/ 850900 h 1060846"/>
                    <a:gd name="connsiteX3" fmla="*/ 1663700 w 2971800"/>
                    <a:gd name="connsiteY3" fmla="*/ 469900 h 1060846"/>
                    <a:gd name="connsiteX4" fmla="*/ 2298700 w 2971800"/>
                    <a:gd name="connsiteY4" fmla="*/ 1054100 h 1060846"/>
                    <a:gd name="connsiteX5" fmla="*/ 2971800 w 2971800"/>
                    <a:gd name="connsiteY5" fmla="*/ 0 h 1060846"/>
                    <a:gd name="connsiteX6" fmla="*/ 2971800 w 2971800"/>
                    <a:gd name="connsiteY6" fmla="*/ 0 h 106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71800" h="1060846">
                      <a:moveTo>
                        <a:pt x="0" y="800100"/>
                      </a:moveTo>
                      <a:cubicBezTo>
                        <a:pt x="182033" y="503766"/>
                        <a:pt x="364067" y="207433"/>
                        <a:pt x="571500" y="215900"/>
                      </a:cubicBezTo>
                      <a:cubicBezTo>
                        <a:pt x="778933" y="224367"/>
                        <a:pt x="1062567" y="808567"/>
                        <a:pt x="1244600" y="850900"/>
                      </a:cubicBezTo>
                      <a:cubicBezTo>
                        <a:pt x="1426633" y="893233"/>
                        <a:pt x="1488017" y="436033"/>
                        <a:pt x="1663700" y="469900"/>
                      </a:cubicBezTo>
                      <a:cubicBezTo>
                        <a:pt x="1839383" y="503767"/>
                        <a:pt x="2080683" y="1132417"/>
                        <a:pt x="2298700" y="1054100"/>
                      </a:cubicBezTo>
                      <a:cubicBezTo>
                        <a:pt x="2516717" y="975783"/>
                        <a:pt x="2971800" y="0"/>
                        <a:pt x="2971800" y="0"/>
                      </a:cubicBezTo>
                      <a:lnTo>
                        <a:pt x="2971800" y="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9" name="组 53">
                  <a:extLst>
                    <a:ext uri="{FF2B5EF4-FFF2-40B4-BE49-F238E27FC236}">
                      <a16:creationId xmlns:a16="http://schemas.microsoft.com/office/drawing/2014/main" id="{6C182F34-F34F-874E-847C-028EAC1666AD}"/>
                    </a:ext>
                  </a:extLst>
                </p:cNvPr>
                <p:cNvGrpSpPr/>
                <p:nvPr/>
              </p:nvGrpSpPr>
              <p:grpSpPr>
                <a:xfrm>
                  <a:off x="1318260" y="1017854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54" name="直线箭头连接符 50">
                    <a:extLst>
                      <a:ext uri="{FF2B5EF4-FFF2-40B4-BE49-F238E27FC236}">
                        <a16:creationId xmlns:a16="http://schemas.microsoft.com/office/drawing/2014/main" id="{5AD545C2-2A60-4242-87D8-CD7288D83BD0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椭圆 52">
                    <a:extLst>
                      <a:ext uri="{FF2B5EF4-FFF2-40B4-BE49-F238E27FC236}">
                        <a16:creationId xmlns:a16="http://schemas.microsoft.com/office/drawing/2014/main" id="{21783ED4-BAA1-ED43-8565-BED2930098E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0" name="组 54">
                  <a:extLst>
                    <a:ext uri="{FF2B5EF4-FFF2-40B4-BE49-F238E27FC236}">
                      <a16:creationId xmlns:a16="http://schemas.microsoft.com/office/drawing/2014/main" id="{74D5C8FE-A0C4-694E-9018-5ADC4D3317E1}"/>
                    </a:ext>
                  </a:extLst>
                </p:cNvPr>
                <p:cNvGrpSpPr/>
                <p:nvPr/>
              </p:nvGrpSpPr>
              <p:grpSpPr>
                <a:xfrm>
                  <a:off x="1717040" y="1356600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52" name="直线箭头连接符 55">
                    <a:extLst>
                      <a:ext uri="{FF2B5EF4-FFF2-40B4-BE49-F238E27FC236}">
                        <a16:creationId xmlns:a16="http://schemas.microsoft.com/office/drawing/2014/main" id="{8D9F6C3D-9575-104F-8C23-D930A2BCF703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椭圆 56">
                    <a:extLst>
                      <a:ext uri="{FF2B5EF4-FFF2-40B4-BE49-F238E27FC236}">
                        <a16:creationId xmlns:a16="http://schemas.microsoft.com/office/drawing/2014/main" id="{CB435EAE-101D-B349-BD97-6B36032E17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1" name="组 57">
                  <a:extLst>
                    <a:ext uri="{FF2B5EF4-FFF2-40B4-BE49-F238E27FC236}">
                      <a16:creationId xmlns:a16="http://schemas.microsoft.com/office/drawing/2014/main" id="{16E0D99B-F6B8-7541-AAE6-B2B33D07958A}"/>
                    </a:ext>
                  </a:extLst>
                </p:cNvPr>
                <p:cNvGrpSpPr/>
                <p:nvPr/>
              </p:nvGrpSpPr>
              <p:grpSpPr>
                <a:xfrm>
                  <a:off x="2806700" y="1669946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50" name="直线箭头连接符 58">
                    <a:extLst>
                      <a:ext uri="{FF2B5EF4-FFF2-40B4-BE49-F238E27FC236}">
                        <a16:creationId xmlns:a16="http://schemas.microsoft.com/office/drawing/2014/main" id="{16F1DED4-BD9E-6440-95CC-EFD2B4290A4B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椭圆 59">
                    <a:extLst>
                      <a:ext uri="{FF2B5EF4-FFF2-40B4-BE49-F238E27FC236}">
                        <a16:creationId xmlns:a16="http://schemas.microsoft.com/office/drawing/2014/main" id="{870460A9-F909-4949-B49C-73E08A0F462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2" name="组 60">
                  <a:extLst>
                    <a:ext uri="{FF2B5EF4-FFF2-40B4-BE49-F238E27FC236}">
                      <a16:creationId xmlns:a16="http://schemas.microsoft.com/office/drawing/2014/main" id="{D9A81FBC-86CB-854D-B6AD-43850B0ADFC5}"/>
                    </a:ext>
                  </a:extLst>
                </p:cNvPr>
                <p:cNvGrpSpPr/>
                <p:nvPr/>
              </p:nvGrpSpPr>
              <p:grpSpPr>
                <a:xfrm>
                  <a:off x="2110740" y="1631846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48" name="直线箭头连接符 61">
                    <a:extLst>
                      <a:ext uri="{FF2B5EF4-FFF2-40B4-BE49-F238E27FC236}">
                        <a16:creationId xmlns:a16="http://schemas.microsoft.com/office/drawing/2014/main" id="{A9ABA011-028A-DA4B-9687-29359E401846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椭圆 62">
                    <a:extLst>
                      <a:ext uri="{FF2B5EF4-FFF2-40B4-BE49-F238E27FC236}">
                        <a16:creationId xmlns:a16="http://schemas.microsoft.com/office/drawing/2014/main" id="{CF3FB3D1-4C44-A74D-B3C0-D1FC2FD0C0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3" name="组 63">
                  <a:extLst>
                    <a:ext uri="{FF2B5EF4-FFF2-40B4-BE49-F238E27FC236}">
                      <a16:creationId xmlns:a16="http://schemas.microsoft.com/office/drawing/2014/main" id="{E36F5717-D9B6-824D-B2B0-9259A7520CB6}"/>
                    </a:ext>
                  </a:extLst>
                </p:cNvPr>
                <p:cNvGrpSpPr/>
                <p:nvPr/>
              </p:nvGrpSpPr>
              <p:grpSpPr>
                <a:xfrm>
                  <a:off x="2476500" y="1304187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46" name="直线箭头连接符 64">
                    <a:extLst>
                      <a:ext uri="{FF2B5EF4-FFF2-40B4-BE49-F238E27FC236}">
                        <a16:creationId xmlns:a16="http://schemas.microsoft.com/office/drawing/2014/main" id="{D67BA56E-D6A2-844B-8EC8-35BE261BC0F6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椭圆 65">
                    <a:extLst>
                      <a:ext uri="{FF2B5EF4-FFF2-40B4-BE49-F238E27FC236}">
                        <a16:creationId xmlns:a16="http://schemas.microsoft.com/office/drawing/2014/main" id="{231F7637-FCCD-0544-B730-CB9F1C74EA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4" name="组 69">
                  <a:extLst>
                    <a:ext uri="{FF2B5EF4-FFF2-40B4-BE49-F238E27FC236}">
                      <a16:creationId xmlns:a16="http://schemas.microsoft.com/office/drawing/2014/main" id="{53E66671-5E76-8A4F-ABCA-E1A9E404B7F4}"/>
                    </a:ext>
                  </a:extLst>
                </p:cNvPr>
                <p:cNvGrpSpPr/>
                <p:nvPr/>
              </p:nvGrpSpPr>
              <p:grpSpPr>
                <a:xfrm>
                  <a:off x="3556000" y="1200047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44" name="直线箭头连接符 70">
                    <a:extLst>
                      <a:ext uri="{FF2B5EF4-FFF2-40B4-BE49-F238E27FC236}">
                        <a16:creationId xmlns:a16="http://schemas.microsoft.com/office/drawing/2014/main" id="{0B3F6089-CE29-6B42-B52C-D29BB1C82E8A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椭圆 71">
                    <a:extLst>
                      <a:ext uri="{FF2B5EF4-FFF2-40B4-BE49-F238E27FC236}">
                        <a16:creationId xmlns:a16="http://schemas.microsoft.com/office/drawing/2014/main" id="{71B409F8-D3DF-3A44-9ACA-1C1D707403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35" name="组 72">
                  <a:extLst>
                    <a:ext uri="{FF2B5EF4-FFF2-40B4-BE49-F238E27FC236}">
                      <a16:creationId xmlns:a16="http://schemas.microsoft.com/office/drawing/2014/main" id="{B0F9C0F2-73FE-F944-89F0-9EECC25711CD}"/>
                    </a:ext>
                  </a:extLst>
                </p:cNvPr>
                <p:cNvGrpSpPr/>
                <p:nvPr/>
              </p:nvGrpSpPr>
              <p:grpSpPr>
                <a:xfrm>
                  <a:off x="3187700" y="1760023"/>
                  <a:ext cx="91440" cy="652093"/>
                  <a:chOff x="1422400" y="2528227"/>
                  <a:chExt cx="91440" cy="652093"/>
                </a:xfrm>
              </p:grpSpPr>
              <p:cxnSp>
                <p:nvCxnSpPr>
                  <p:cNvPr id="42" name="直线箭头连接符 73">
                    <a:extLst>
                      <a:ext uri="{FF2B5EF4-FFF2-40B4-BE49-F238E27FC236}">
                        <a16:creationId xmlns:a16="http://schemas.microsoft.com/office/drawing/2014/main" id="{305E4B83-5F54-504F-9C6C-6908D50330D1}"/>
                      </a:ext>
                    </a:extLst>
                  </p:cNvPr>
                  <p:cNvCxnSpPr/>
                  <p:nvPr/>
                </p:nvCxnSpPr>
                <p:spPr>
                  <a:xfrm>
                    <a:off x="1473200" y="2528227"/>
                    <a:ext cx="0" cy="57057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椭圆 74">
                    <a:extLst>
                      <a:ext uri="{FF2B5EF4-FFF2-40B4-BE49-F238E27FC236}">
                        <a16:creationId xmlns:a16="http://schemas.microsoft.com/office/drawing/2014/main" id="{8C6CB972-B069-0641-B382-DFEE9759FC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22400" y="3088880"/>
                    <a:ext cx="91440" cy="9144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FFFF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cxnSp>
              <p:nvCxnSpPr>
                <p:cNvPr id="36" name="直线箭头连接符 79">
                  <a:extLst>
                    <a:ext uri="{FF2B5EF4-FFF2-40B4-BE49-F238E27FC236}">
                      <a16:creationId xmlns:a16="http://schemas.microsoft.com/office/drawing/2014/main" id="{C92399F9-7614-0D42-9ACD-AE273145F36B}"/>
                    </a:ext>
                  </a:extLst>
                </p:cNvPr>
                <p:cNvCxnSpPr/>
                <p:nvPr/>
              </p:nvCxnSpPr>
              <p:spPr>
                <a:xfrm flipV="1">
                  <a:off x="1790009" y="1619719"/>
                  <a:ext cx="365760" cy="342117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箭头连接符 80">
                  <a:extLst>
                    <a:ext uri="{FF2B5EF4-FFF2-40B4-BE49-F238E27FC236}">
                      <a16:creationId xmlns:a16="http://schemas.microsoft.com/office/drawing/2014/main" id="{375EE9C2-3047-CB4C-BFBE-06964E348A26}"/>
                    </a:ext>
                  </a:extLst>
                </p:cNvPr>
                <p:cNvCxnSpPr/>
                <p:nvPr/>
              </p:nvCxnSpPr>
              <p:spPr>
                <a:xfrm flipV="1">
                  <a:off x="2155769" y="1304187"/>
                  <a:ext cx="371531" cy="888312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箭头连接符 82">
                  <a:extLst>
                    <a:ext uri="{FF2B5EF4-FFF2-40B4-BE49-F238E27FC236}">
                      <a16:creationId xmlns:a16="http://schemas.microsoft.com/office/drawing/2014/main" id="{AE81A64D-C2EB-8544-BE7C-E3765CABD631}"/>
                    </a:ext>
                  </a:extLst>
                </p:cNvPr>
                <p:cNvCxnSpPr/>
                <p:nvPr/>
              </p:nvCxnSpPr>
              <p:spPr>
                <a:xfrm flipV="1">
                  <a:off x="2526609" y="1632090"/>
                  <a:ext cx="371531" cy="299956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箭头连接符 83">
                  <a:extLst>
                    <a:ext uri="{FF2B5EF4-FFF2-40B4-BE49-F238E27FC236}">
                      <a16:creationId xmlns:a16="http://schemas.microsoft.com/office/drawing/2014/main" id="{AA697708-B70D-B642-8441-F7E655D7EB4F}"/>
                    </a:ext>
                  </a:extLst>
                </p:cNvPr>
                <p:cNvCxnSpPr/>
                <p:nvPr/>
              </p:nvCxnSpPr>
              <p:spPr>
                <a:xfrm flipV="1">
                  <a:off x="2866969" y="1760023"/>
                  <a:ext cx="371531" cy="501769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箭头连接符 85">
                  <a:extLst>
                    <a:ext uri="{FF2B5EF4-FFF2-40B4-BE49-F238E27FC236}">
                      <a16:creationId xmlns:a16="http://schemas.microsoft.com/office/drawing/2014/main" id="{146D0D24-E618-8E43-97BE-6965E13CCA06}"/>
                    </a:ext>
                  </a:extLst>
                </p:cNvPr>
                <p:cNvCxnSpPr/>
                <p:nvPr/>
              </p:nvCxnSpPr>
              <p:spPr>
                <a:xfrm flipV="1">
                  <a:off x="3238500" y="1200047"/>
                  <a:ext cx="368300" cy="1142792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箭头连接符 78">
                  <a:extLst>
                    <a:ext uri="{FF2B5EF4-FFF2-40B4-BE49-F238E27FC236}">
                      <a16:creationId xmlns:a16="http://schemas.microsoft.com/office/drawing/2014/main" id="{8195E2C3-5926-0C43-BC03-984E0D9E5C7F}"/>
                    </a:ext>
                  </a:extLst>
                </p:cNvPr>
                <p:cNvCxnSpPr/>
                <p:nvPr/>
              </p:nvCxnSpPr>
              <p:spPr>
                <a:xfrm flipV="1">
                  <a:off x="1396309" y="1356600"/>
                  <a:ext cx="365617" cy="263121"/>
                </a:xfrm>
                <a:prstGeom prst="straightConnector1">
                  <a:avLst/>
                </a:prstGeom>
                <a:ln>
                  <a:headEnd type="non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线箭头连接符 89">
                <a:extLst>
                  <a:ext uri="{FF2B5EF4-FFF2-40B4-BE49-F238E27FC236}">
                    <a16:creationId xmlns:a16="http://schemas.microsoft.com/office/drawing/2014/main" id="{2083D9B2-CB4B-3442-AB2F-B28D4B2DEC45}"/>
                  </a:ext>
                </a:extLst>
              </p:cNvPr>
              <p:cNvCxnSpPr/>
              <p:nvPr/>
            </p:nvCxnSpPr>
            <p:spPr>
              <a:xfrm flipV="1">
                <a:off x="609600" y="2794000"/>
                <a:ext cx="3581400" cy="25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90">
                <a:extLst>
                  <a:ext uri="{FF2B5EF4-FFF2-40B4-BE49-F238E27FC236}">
                    <a16:creationId xmlns:a16="http://schemas.microsoft.com/office/drawing/2014/main" id="{3288C96C-67B6-4B42-9BAB-B4A419EAA9B4}"/>
                  </a:ext>
                </a:extLst>
              </p:cNvPr>
              <p:cNvCxnSpPr/>
              <p:nvPr/>
            </p:nvCxnSpPr>
            <p:spPr>
              <a:xfrm flipV="1">
                <a:off x="609600" y="1060347"/>
                <a:ext cx="0" cy="17717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文本框 92">
                <a:extLst>
                  <a:ext uri="{FF2B5EF4-FFF2-40B4-BE49-F238E27FC236}">
                    <a16:creationId xmlns:a16="http://schemas.microsoft.com/office/drawing/2014/main" id="{A716CF4C-7A6E-B74D-AF87-09AEE78A829B}"/>
                  </a:ext>
                </a:extLst>
              </p:cNvPr>
              <p:cNvSpPr txBox="1"/>
              <p:nvPr/>
            </p:nvSpPr>
            <p:spPr>
              <a:xfrm>
                <a:off x="1711126" y="280566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latin typeface="Times New Roman"/>
                    <a:cs typeface="Times New Roman"/>
                  </a:rPr>
                  <a:t>Time</a:t>
                </a:r>
                <a:endParaRPr kumimoji="1" lang="zh-CN" altLang="en-US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7" name="文本框 93">
                <a:extLst>
                  <a:ext uri="{FF2B5EF4-FFF2-40B4-BE49-F238E27FC236}">
                    <a16:creationId xmlns:a16="http://schemas.microsoft.com/office/drawing/2014/main" id="{DF10926C-2159-D44D-8A41-413212141FFB}"/>
                  </a:ext>
                </a:extLst>
              </p:cNvPr>
              <p:cNvSpPr txBox="1"/>
              <p:nvPr/>
            </p:nvSpPr>
            <p:spPr>
              <a:xfrm rot="16200000">
                <a:off x="-94775" y="1738353"/>
                <a:ext cx="902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latin typeface="Times New Roman"/>
                    <a:cs typeface="Times New Roman"/>
                  </a:rPr>
                  <a:t>Energy</a:t>
                </a:r>
                <a:endParaRPr kumimoji="1" lang="zh-CN" altLang="en-US" b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1" name="文本框 111">
              <a:extLst>
                <a:ext uri="{FF2B5EF4-FFF2-40B4-BE49-F238E27FC236}">
                  <a16:creationId xmlns:a16="http://schemas.microsoft.com/office/drawing/2014/main" id="{F58636CD-BB5D-7643-A11E-680CF06ACAA8}"/>
                </a:ext>
              </a:extLst>
            </p:cNvPr>
            <p:cNvSpPr txBox="1"/>
            <p:nvPr/>
          </p:nvSpPr>
          <p:spPr>
            <a:xfrm>
              <a:off x="6257899" y="3737839"/>
              <a:ext cx="2559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432FF"/>
                  </a:solidFill>
                  <a:latin typeface="Times New Roman"/>
                  <a:cs typeface="Times New Roman"/>
                </a:rPr>
                <a:t>Born-Oppenheimer MD</a:t>
              </a:r>
              <a:endParaRPr kumimoji="1" lang="zh-CN" altLang="en-US" b="1" dirty="0">
                <a:solidFill>
                  <a:srgbClr val="0432FF"/>
                </a:solidFill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05FF6B-C990-584E-83BD-E505C9DB897F}"/>
                  </a:ext>
                </a:extLst>
              </p:cNvPr>
              <p:cNvSpPr txBox="1"/>
              <p:nvPr/>
            </p:nvSpPr>
            <p:spPr>
              <a:xfrm>
                <a:off x="2470825" y="1577343"/>
                <a:ext cx="47150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e>
                      </m:d>
                      <m:r>
                        <a:rPr lang="en-US" sz="2000" dirty="0"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𝐻𝑎𝑟𝑡𝑟𝑒𝑒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05FF6B-C990-584E-83BD-E505C9DB8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25" y="1577343"/>
                <a:ext cx="471500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5B83E78-8619-9D44-AB42-B6E6DC446D11}"/>
                  </a:ext>
                </a:extLst>
              </p:cNvPr>
              <p:cNvSpPr txBox="1"/>
              <p:nvPr/>
            </p:nvSpPr>
            <p:spPr>
              <a:xfrm>
                <a:off x="6904744" y="1823322"/>
                <a:ext cx="2080506" cy="78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5B83E78-8619-9D44-AB42-B6E6DC446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744" y="1823322"/>
                <a:ext cx="2080506" cy="784638"/>
              </a:xfrm>
              <a:prstGeom prst="rect">
                <a:avLst/>
              </a:prstGeom>
              <a:blipFill>
                <a:blip r:embed="rId5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41ED82EF-B11E-CC43-8E83-F74D5A2AA1E0}"/>
              </a:ext>
            </a:extLst>
          </p:cNvPr>
          <p:cNvGrpSpPr/>
          <p:nvPr/>
        </p:nvGrpSpPr>
        <p:grpSpPr>
          <a:xfrm>
            <a:off x="1790514" y="2012441"/>
            <a:ext cx="4977408" cy="1070364"/>
            <a:chOff x="1790514" y="2012441"/>
            <a:chExt cx="4977408" cy="1070364"/>
          </a:xfrm>
        </p:grpSpPr>
        <p:sp>
          <p:nvSpPr>
            <p:cNvPr id="15" name="圆角矩形 107">
              <a:extLst>
                <a:ext uri="{FF2B5EF4-FFF2-40B4-BE49-F238E27FC236}">
                  <a16:creationId xmlns:a16="http://schemas.microsoft.com/office/drawing/2014/main" id="{FF629D44-5B48-594B-9B06-FB7BC4A4D1EB}"/>
                </a:ext>
              </a:extLst>
            </p:cNvPr>
            <p:cNvSpPr/>
            <p:nvPr/>
          </p:nvSpPr>
          <p:spPr>
            <a:xfrm>
              <a:off x="4724504" y="2294874"/>
              <a:ext cx="1983407" cy="787931"/>
            </a:xfrm>
            <a:prstGeom prst="roundRect">
              <a:avLst/>
            </a:prstGeom>
            <a:solidFill>
              <a:schemeClr val="bg1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05">
              <a:extLst>
                <a:ext uri="{FF2B5EF4-FFF2-40B4-BE49-F238E27FC236}">
                  <a16:creationId xmlns:a16="http://schemas.microsoft.com/office/drawing/2014/main" id="{EBCDD57F-F7DF-D143-9328-706162F3DA00}"/>
                </a:ext>
              </a:extLst>
            </p:cNvPr>
            <p:cNvSpPr/>
            <p:nvPr/>
          </p:nvSpPr>
          <p:spPr>
            <a:xfrm>
              <a:off x="1841863" y="2282174"/>
              <a:ext cx="2394555" cy="800631"/>
            </a:xfrm>
            <a:prstGeom prst="roundRect">
              <a:avLst/>
            </a:prstGeom>
            <a:solidFill>
              <a:schemeClr val="bg1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38500" dist="508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" name="直线箭头连接符 102">
              <a:extLst>
                <a:ext uri="{FF2B5EF4-FFF2-40B4-BE49-F238E27FC236}">
                  <a16:creationId xmlns:a16="http://schemas.microsoft.com/office/drawing/2014/main" id="{BD245CA3-F712-A140-A3C8-73CE2298AF69}"/>
                </a:ext>
              </a:extLst>
            </p:cNvPr>
            <p:cNvCxnSpPr/>
            <p:nvPr/>
          </p:nvCxnSpPr>
          <p:spPr>
            <a:xfrm>
              <a:off x="4965701" y="2049096"/>
              <a:ext cx="203200" cy="155290"/>
            </a:xfrm>
            <a:prstGeom prst="straightConnector1">
              <a:avLst/>
            </a:prstGeom>
            <a:ln>
              <a:tailEnd type="arrow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3">
              <a:extLst>
                <a:ext uri="{FF2B5EF4-FFF2-40B4-BE49-F238E27FC236}">
                  <a16:creationId xmlns:a16="http://schemas.microsoft.com/office/drawing/2014/main" id="{AC016BB4-98A8-2443-B38D-B79D5694D14D}"/>
                </a:ext>
              </a:extLst>
            </p:cNvPr>
            <p:cNvCxnSpPr/>
            <p:nvPr/>
          </p:nvCxnSpPr>
          <p:spPr>
            <a:xfrm rot="5400000">
              <a:off x="3791918" y="2036396"/>
              <a:ext cx="203200" cy="155290"/>
            </a:xfrm>
            <a:prstGeom prst="straightConnector1">
              <a:avLst/>
            </a:prstGeom>
            <a:ln>
              <a:tailEnd type="arrow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61BC391-C2BD-3C4C-A366-23678BF172AD}"/>
                    </a:ext>
                  </a:extLst>
                </p:cNvPr>
                <p:cNvSpPr txBox="1"/>
                <p:nvPr/>
              </p:nvSpPr>
              <p:spPr>
                <a:xfrm>
                  <a:off x="4734417" y="2344654"/>
                  <a:ext cx="2033505" cy="738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sz="16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sz="16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61BC391-C2BD-3C4C-A366-23678BF17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417" y="2344654"/>
                  <a:ext cx="2033505" cy="738151"/>
                </a:xfrm>
                <a:prstGeom prst="rect">
                  <a:avLst/>
                </a:prstGeom>
                <a:blipFill>
                  <a:blip r:embed="rId6"/>
                  <a:stretch>
                    <a:fillRect l="-29193" t="-128814" b="-176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75971B7-E1EB-834E-BF44-34863C5D140C}"/>
                    </a:ext>
                  </a:extLst>
                </p:cNvPr>
                <p:cNvSpPr txBox="1"/>
                <p:nvPr/>
              </p:nvSpPr>
              <p:spPr>
                <a:xfrm>
                  <a:off x="1790514" y="2274635"/>
                  <a:ext cx="2352568" cy="808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𝐫</m:t>
                                </m:r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75971B7-E1EB-834E-BF44-34863C5D1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514" y="2274635"/>
                  <a:ext cx="2352568" cy="808170"/>
                </a:xfrm>
                <a:prstGeom prst="rect">
                  <a:avLst/>
                </a:prstGeom>
                <a:blipFill>
                  <a:blip r:embed="rId7"/>
                  <a:stretch>
                    <a:fillRect l="-15054" t="-107692" b="-1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98C8DBD-1D9A-4848-885D-DB376E9A80AB}"/>
                  </a:ext>
                </a:extLst>
              </p:cNvPr>
              <p:cNvSpPr txBox="1"/>
              <p:nvPr/>
            </p:nvSpPr>
            <p:spPr>
              <a:xfrm>
                <a:off x="6181733" y="4491941"/>
                <a:ext cx="2261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98C8DBD-1D9A-4848-885D-DB376E9A8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33" y="4491941"/>
                <a:ext cx="226190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111">
            <a:extLst>
              <a:ext uri="{FF2B5EF4-FFF2-40B4-BE49-F238E27FC236}">
                <a16:creationId xmlns:a16="http://schemas.microsoft.com/office/drawing/2014/main" id="{D0126189-F782-F64E-9669-77B00ADB3EF8}"/>
              </a:ext>
            </a:extLst>
          </p:cNvPr>
          <p:cNvSpPr txBox="1"/>
          <p:nvPr/>
        </p:nvSpPr>
        <p:spPr>
          <a:xfrm>
            <a:off x="6218256" y="5000909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/>
                <a:cs typeface="Times New Roman"/>
              </a:rPr>
              <a:t>Newton’s equation:</a:t>
            </a:r>
            <a:endParaRPr kumimoji="1" lang="zh-CN" altLang="en-US" b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C80EA7-6515-EB4F-B7E2-CEAADB18CBBB}"/>
                  </a:ext>
                </a:extLst>
              </p:cNvPr>
              <p:cNvSpPr txBox="1"/>
              <p:nvPr/>
            </p:nvSpPr>
            <p:spPr>
              <a:xfrm>
                <a:off x="6381767" y="5405014"/>
                <a:ext cx="1608133" cy="709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C80EA7-6515-EB4F-B7E2-CEAADB18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67" y="5405014"/>
                <a:ext cx="1608133" cy="709874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C09FA6B4-9C96-ED48-BEBB-B2DB4BB16F6D}"/>
              </a:ext>
            </a:extLst>
          </p:cNvPr>
          <p:cNvSpPr txBox="1"/>
          <p:nvPr/>
        </p:nvSpPr>
        <p:spPr>
          <a:xfrm>
            <a:off x="1149531" y="595666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</a:rPr>
              <a:t>“Ab initio”</a:t>
            </a:r>
          </a:p>
        </p:txBody>
      </p:sp>
    </p:spTree>
    <p:extLst>
      <p:ext uri="{BB962C8B-B14F-4D97-AF65-F5344CB8AC3E}">
        <p14:creationId xmlns:p14="http://schemas.microsoft.com/office/powerpoint/2010/main" val="21592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AF01133E-7EA0-0243-AA02-03C9D496667A}"/>
              </a:ext>
            </a:extLst>
          </p:cNvPr>
          <p:cNvGrpSpPr/>
          <p:nvPr/>
        </p:nvGrpSpPr>
        <p:grpSpPr>
          <a:xfrm>
            <a:off x="171964" y="145531"/>
            <a:ext cx="2744533" cy="922196"/>
            <a:chOff x="171964" y="92611"/>
            <a:chExt cx="2744533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77E63657-AE4B-2A4A-BCB0-8B9475A6ECCF}"/>
                </a:ext>
              </a:extLst>
            </p:cNvPr>
            <p:cNvSpPr txBox="1"/>
            <p:nvPr/>
          </p:nvSpPr>
          <p:spPr>
            <a:xfrm>
              <a:off x="1216993" y="275159"/>
              <a:ext cx="1699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Algorithm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A49DECDD-EB9D-714E-BE95-59223160E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951D5A-5A25-4248-B4B7-97C85A306F0D}"/>
              </a:ext>
            </a:extLst>
          </p:cNvPr>
          <p:cNvGrpSpPr/>
          <p:nvPr/>
        </p:nvGrpSpPr>
        <p:grpSpPr>
          <a:xfrm>
            <a:off x="494718" y="1215391"/>
            <a:ext cx="7039684" cy="1294853"/>
            <a:chOff x="494718" y="1215391"/>
            <a:chExt cx="7039684" cy="1294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F9F61-EC1D-B04C-A9C8-7DB6617E708E}"/>
                </a:ext>
              </a:extLst>
            </p:cNvPr>
            <p:cNvSpPr txBox="1"/>
            <p:nvPr/>
          </p:nvSpPr>
          <p:spPr>
            <a:xfrm>
              <a:off x="494718" y="1376539"/>
              <a:ext cx="2627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The </a:t>
              </a:r>
              <a:r>
                <a:rPr lang="en-US" dirty="0" err="1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Verlet</a:t>
              </a: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 Algorithm: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0172AD-2A5A-2A42-A6B4-22C3078B7DD4}"/>
                    </a:ext>
                  </a:extLst>
                </p:cNvPr>
                <p:cNvSpPr txBox="1"/>
                <p:nvPr/>
              </p:nvSpPr>
              <p:spPr>
                <a:xfrm>
                  <a:off x="3056638" y="1215391"/>
                  <a:ext cx="4477764" cy="6767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0172AD-2A5A-2A42-A6B4-22C3078B7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638" y="1215391"/>
                  <a:ext cx="4477764" cy="6767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4B7CF-3C6E-CE43-802B-9AC12D66ECFF}"/>
                    </a:ext>
                  </a:extLst>
                </p:cNvPr>
                <p:cNvSpPr txBox="1"/>
                <p:nvPr/>
              </p:nvSpPr>
              <p:spPr>
                <a:xfrm>
                  <a:off x="3122360" y="1880392"/>
                  <a:ext cx="3228384" cy="6298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4B7CF-3C6E-CE43-802B-9AC12D66E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360" y="1880392"/>
                  <a:ext cx="3228384" cy="629852"/>
                </a:xfrm>
                <a:prstGeom prst="rect">
                  <a:avLst/>
                </a:prstGeom>
                <a:blipFill>
                  <a:blip r:embed="rId4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2BFBD2-A643-7045-B75B-CBDECDBC6420}"/>
              </a:ext>
            </a:extLst>
          </p:cNvPr>
          <p:cNvGrpSpPr/>
          <p:nvPr/>
        </p:nvGrpSpPr>
        <p:grpSpPr>
          <a:xfrm>
            <a:off x="445946" y="2637842"/>
            <a:ext cx="7771743" cy="1499831"/>
            <a:chOff x="445946" y="2637842"/>
            <a:chExt cx="7771743" cy="14998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40088-5BFE-9148-ACC0-073053F94355}"/>
                </a:ext>
              </a:extLst>
            </p:cNvPr>
            <p:cNvSpPr txBox="1"/>
            <p:nvPr/>
          </p:nvSpPr>
          <p:spPr>
            <a:xfrm>
              <a:off x="445946" y="2826908"/>
              <a:ext cx="3478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The Velocity </a:t>
              </a:r>
              <a:r>
                <a:rPr lang="en-US" dirty="0" err="1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Verlet</a:t>
              </a: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 Algorithm: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186CE5-667D-5948-826E-0B84F1D90609}"/>
                    </a:ext>
                  </a:extLst>
                </p:cNvPr>
                <p:cNvSpPr txBox="1"/>
                <p:nvPr/>
              </p:nvSpPr>
              <p:spPr>
                <a:xfrm>
                  <a:off x="3924783" y="3460949"/>
                  <a:ext cx="4292906" cy="6767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186CE5-667D-5948-826E-0B84F1D90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83" y="3460949"/>
                  <a:ext cx="4292906" cy="6767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144CF-B987-A845-8FA7-FB9D61E60EC8}"/>
                    </a:ext>
                  </a:extLst>
                </p:cNvPr>
                <p:cNvSpPr txBox="1"/>
                <p:nvPr/>
              </p:nvSpPr>
              <p:spPr>
                <a:xfrm>
                  <a:off x="3924783" y="2637842"/>
                  <a:ext cx="4096186" cy="6767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B6144CF-B987-A845-8FA7-FB9D61E60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83" y="2637842"/>
                  <a:ext cx="4096186" cy="6767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34C9E6-81E9-3D4A-8B36-DD415CBAF8C1}"/>
              </a:ext>
            </a:extLst>
          </p:cNvPr>
          <p:cNvGrpSpPr/>
          <p:nvPr/>
        </p:nvGrpSpPr>
        <p:grpSpPr>
          <a:xfrm>
            <a:off x="536602" y="4492913"/>
            <a:ext cx="8226352" cy="1538114"/>
            <a:chOff x="536602" y="4492913"/>
            <a:chExt cx="8226352" cy="15381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768C80-4495-4944-8EB5-AD2DADA7A02E}"/>
                </a:ext>
              </a:extLst>
            </p:cNvPr>
            <p:cNvSpPr txBox="1"/>
            <p:nvPr/>
          </p:nvSpPr>
          <p:spPr>
            <a:xfrm>
              <a:off x="536602" y="4646609"/>
              <a:ext cx="3047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The Leap Frog Algorithm: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728A9D3-1C93-7645-8507-C87CE78E88A3}"/>
                    </a:ext>
                  </a:extLst>
                </p:cNvPr>
                <p:cNvSpPr txBox="1"/>
                <p:nvPr/>
              </p:nvSpPr>
              <p:spPr>
                <a:xfrm>
                  <a:off x="3584231" y="5661695"/>
                  <a:ext cx="37060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/2)∆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728A9D3-1C93-7645-8507-C87CE78E8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231" y="5661695"/>
                  <a:ext cx="370607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716853-E383-764C-A872-B1C9D92F990F}"/>
                    </a:ext>
                  </a:extLst>
                </p:cNvPr>
                <p:cNvSpPr txBox="1"/>
                <p:nvPr/>
              </p:nvSpPr>
              <p:spPr>
                <a:xfrm>
                  <a:off x="3499848" y="4492913"/>
                  <a:ext cx="4154920" cy="6767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716853-E383-764C-A872-B1C9D92F9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48" y="4492913"/>
                  <a:ext cx="4154920" cy="676724"/>
                </a:xfrm>
                <a:prstGeom prst="rect">
                  <a:avLst/>
                </a:prstGeom>
                <a:blipFill>
                  <a:blip r:embed="rId8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50E57F-C096-CE4E-A6EB-12C1D4CADB37}"/>
                </a:ext>
              </a:extLst>
            </p:cNvPr>
            <p:cNvSpPr txBox="1"/>
            <p:nvPr/>
          </p:nvSpPr>
          <p:spPr>
            <a:xfrm>
              <a:off x="5712119" y="5169637"/>
              <a:ext cx="3050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velocities updated at half time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91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38">
            <a:extLst>
              <a:ext uri="{FF2B5EF4-FFF2-40B4-BE49-F238E27FC236}">
                <a16:creationId xmlns:a16="http://schemas.microsoft.com/office/drawing/2014/main" id="{EB16F150-0E02-2B4B-BEBB-9B65B7196E07}"/>
              </a:ext>
            </a:extLst>
          </p:cNvPr>
          <p:cNvGrpSpPr/>
          <p:nvPr/>
        </p:nvGrpSpPr>
        <p:grpSpPr>
          <a:xfrm>
            <a:off x="171964" y="145531"/>
            <a:ext cx="5525743" cy="922196"/>
            <a:chOff x="171964" y="92611"/>
            <a:chExt cx="5525743" cy="922196"/>
          </a:xfrm>
        </p:grpSpPr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AB9AAC41-96D9-2D42-98F3-97FBA9D23612}"/>
                </a:ext>
              </a:extLst>
            </p:cNvPr>
            <p:cNvSpPr txBox="1"/>
            <p:nvPr/>
          </p:nvSpPr>
          <p:spPr>
            <a:xfrm>
              <a:off x="1216993" y="275159"/>
              <a:ext cx="44807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First-principles Simulations</a:t>
              </a:r>
            </a:p>
          </p:txBody>
        </p:sp>
        <p:pic>
          <p:nvPicPr>
            <p:cNvPr id="10" name="图片 41" descr="water-mol.jpg">
              <a:extLst>
                <a:ext uri="{FF2B5EF4-FFF2-40B4-BE49-F238E27FC236}">
                  <a16:creationId xmlns:a16="http://schemas.microsoft.com/office/drawing/2014/main" id="{53E99773-3440-9D44-8937-53937FF1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8EE6D-DB58-6A4A-8B3B-98F1E4B18ED1}"/>
              </a:ext>
            </a:extLst>
          </p:cNvPr>
          <p:cNvSpPr/>
          <p:nvPr/>
        </p:nvSpPr>
        <p:spPr>
          <a:xfrm>
            <a:off x="1827495" y="883061"/>
            <a:ext cx="6515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Real Materials Based on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BFEB89-68FF-F44A-9FF5-F778710C08AA}"/>
              </a:ext>
            </a:extLst>
          </p:cNvPr>
          <p:cNvGrpSpPr/>
          <p:nvPr/>
        </p:nvGrpSpPr>
        <p:grpSpPr>
          <a:xfrm>
            <a:off x="996113" y="1812794"/>
            <a:ext cx="1935145" cy="2308779"/>
            <a:chOff x="859922" y="1812794"/>
            <a:chExt cx="1935145" cy="2308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F56245-B5EE-9046-8B7F-8F301C4F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45" y="1812794"/>
              <a:ext cx="1460500" cy="1905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BF4021-5987-994A-8C88-9F8281E68533}"/>
                </a:ext>
              </a:extLst>
            </p:cNvPr>
            <p:cNvSpPr/>
            <p:nvPr/>
          </p:nvSpPr>
          <p:spPr>
            <a:xfrm>
              <a:off x="859922" y="3752241"/>
              <a:ext cx="1935145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Erwin Schrödinger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788BD4-DF90-954B-B2BF-F2A4D716EFD0}"/>
              </a:ext>
            </a:extLst>
          </p:cNvPr>
          <p:cNvGrpSpPr/>
          <p:nvPr/>
        </p:nvGrpSpPr>
        <p:grpSpPr>
          <a:xfrm>
            <a:off x="3816042" y="1802356"/>
            <a:ext cx="1485900" cy="2374981"/>
            <a:chOff x="4712637" y="1812794"/>
            <a:chExt cx="1485900" cy="2374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F6E28-E99D-FC46-9887-100DB107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637" y="1812794"/>
              <a:ext cx="1485900" cy="193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26725A-B930-D044-AC4D-A8022034A301}"/>
                </a:ext>
              </a:extLst>
            </p:cNvPr>
            <p:cNvSpPr/>
            <p:nvPr/>
          </p:nvSpPr>
          <p:spPr>
            <a:xfrm>
              <a:off x="4891971" y="3818443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 Born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603878-E842-3842-8579-6EF3EEF75DB4}"/>
              </a:ext>
            </a:extLst>
          </p:cNvPr>
          <p:cNvGrpSpPr/>
          <p:nvPr/>
        </p:nvGrpSpPr>
        <p:grpSpPr>
          <a:xfrm>
            <a:off x="5781370" y="1812794"/>
            <a:ext cx="2307042" cy="2364543"/>
            <a:chOff x="6307462" y="1812794"/>
            <a:chExt cx="2307042" cy="2364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14FFDA-62D1-684E-B44A-E84CCB63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0629" y="1812794"/>
              <a:ext cx="1460500" cy="1930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D481D-BE71-834A-9060-FF8E461899AA}"/>
                </a:ext>
              </a:extLst>
            </p:cNvPr>
            <p:cNvSpPr/>
            <p:nvPr/>
          </p:nvSpPr>
          <p:spPr>
            <a:xfrm>
              <a:off x="6307462" y="3808005"/>
              <a:ext cx="23070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Julius R. Oppenheimer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AC5E2-5276-AF4B-8445-1AF41F20814F}"/>
              </a:ext>
            </a:extLst>
          </p:cNvPr>
          <p:cNvGrpSpPr/>
          <p:nvPr/>
        </p:nvGrpSpPr>
        <p:grpSpPr>
          <a:xfrm>
            <a:off x="1555831" y="4749873"/>
            <a:ext cx="5905152" cy="1677835"/>
            <a:chOff x="1384996" y="4679289"/>
            <a:chExt cx="5905152" cy="1677835"/>
          </a:xfrm>
        </p:grpSpPr>
        <p:sp>
          <p:nvSpPr>
            <p:cNvPr id="22" name="Down Arrow Callout 21">
              <a:extLst>
                <a:ext uri="{FF2B5EF4-FFF2-40B4-BE49-F238E27FC236}">
                  <a16:creationId xmlns:a16="http://schemas.microsoft.com/office/drawing/2014/main" id="{392E5186-5997-2D42-9737-96A53996621F}"/>
                </a:ext>
              </a:extLst>
            </p:cNvPr>
            <p:cNvSpPr/>
            <p:nvPr/>
          </p:nvSpPr>
          <p:spPr>
            <a:xfrm>
              <a:off x="4712637" y="4718451"/>
              <a:ext cx="1967992" cy="930787"/>
            </a:xfrm>
            <a:prstGeom prst="downArrowCallout">
              <a:avLst/>
            </a:prstGeom>
            <a:solidFill>
              <a:srgbClr val="942092"/>
            </a:solidFill>
            <a:ln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23A7D9-88A3-414B-A984-C0C10B22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996" y="4679289"/>
              <a:ext cx="2616200" cy="16383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00D1F1-AF91-9E44-85AF-88207B04F02C}"/>
                </a:ext>
              </a:extLst>
            </p:cNvPr>
            <p:cNvSpPr txBox="1"/>
            <p:nvPr/>
          </p:nvSpPr>
          <p:spPr>
            <a:xfrm>
              <a:off x="4746596" y="4793607"/>
              <a:ext cx="2045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Supercomputers</a:t>
              </a:r>
              <a:r>
                <a:rPr lang="en-US" altLang="zh-CN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673D6-0A74-0D4A-B020-F9D5ABF665E5}"/>
                </a:ext>
              </a:extLst>
            </p:cNvPr>
            <p:cNvSpPr txBox="1"/>
            <p:nvPr/>
          </p:nvSpPr>
          <p:spPr>
            <a:xfrm>
              <a:off x="4282628" y="5649238"/>
              <a:ext cx="3007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9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Increased Complexity of Material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30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01EFF96B-83B9-8449-AFA4-488A597683AD}"/>
              </a:ext>
            </a:extLst>
          </p:cNvPr>
          <p:cNvGrpSpPr/>
          <p:nvPr/>
        </p:nvGrpSpPr>
        <p:grpSpPr>
          <a:xfrm>
            <a:off x="171964" y="145531"/>
            <a:ext cx="2823080" cy="922196"/>
            <a:chOff x="171964" y="92611"/>
            <a:chExt cx="2823080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3D685D0A-95E8-C34B-BF70-D4A508F1B952}"/>
                </a:ext>
              </a:extLst>
            </p:cNvPr>
            <p:cNvSpPr txBox="1"/>
            <p:nvPr/>
          </p:nvSpPr>
          <p:spPr>
            <a:xfrm>
              <a:off x="1216993" y="275159"/>
              <a:ext cx="1778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Ensembles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5927C7EA-789F-E04C-B45E-245A96BD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432579-517E-0C4A-BBFE-E716E47B71E2}"/>
              </a:ext>
            </a:extLst>
          </p:cNvPr>
          <p:cNvSpPr txBox="1"/>
          <p:nvPr/>
        </p:nvSpPr>
        <p:spPr>
          <a:xfrm>
            <a:off x="984894" y="3995514"/>
            <a:ext cx="70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Canonical ensemble (NVT):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system in contact with heat bath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DD2A6-71C8-7F44-BD5C-5B683F644A9A}"/>
              </a:ext>
            </a:extLst>
          </p:cNvPr>
          <p:cNvSpPr txBox="1"/>
          <p:nvPr/>
        </p:nvSpPr>
        <p:spPr>
          <a:xfrm>
            <a:off x="1216993" y="114777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Ergodic hypothesis: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A7F1C0-18ED-FB45-99E0-15A79B4E6388}"/>
                  </a:ext>
                </a:extLst>
              </p:cNvPr>
              <p:cNvSpPr/>
              <p:nvPr/>
            </p:nvSpPr>
            <p:spPr>
              <a:xfrm>
                <a:off x="3280378" y="1147807"/>
                <a:ext cx="3420167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𝑒𝑛𝑠𝑒𝑚𝑏𝑙𝑒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A7F1C0-18ED-FB45-99E0-15A79B4E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378" y="1147807"/>
                <a:ext cx="3420167" cy="395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70B76C2-5942-244D-8408-7A3E1A99C7E8}"/>
              </a:ext>
            </a:extLst>
          </p:cNvPr>
          <p:cNvGrpSpPr/>
          <p:nvPr/>
        </p:nvGrpSpPr>
        <p:grpSpPr>
          <a:xfrm>
            <a:off x="1405353" y="4572501"/>
            <a:ext cx="3585569" cy="1542407"/>
            <a:chOff x="2070648" y="2849408"/>
            <a:chExt cx="3585569" cy="154240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CFB2F5-A03D-3748-AC05-DB0B97406E98}"/>
                </a:ext>
              </a:extLst>
            </p:cNvPr>
            <p:cNvGrpSpPr/>
            <p:nvPr/>
          </p:nvGrpSpPr>
          <p:grpSpPr>
            <a:xfrm>
              <a:off x="2796424" y="2928775"/>
              <a:ext cx="2859793" cy="1463040"/>
              <a:chOff x="4063521" y="3161211"/>
              <a:chExt cx="2859793" cy="1463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31EA0A-8435-6A46-A87A-80B5B7A027B0}"/>
                  </a:ext>
                </a:extLst>
              </p:cNvPr>
              <p:cNvSpPr/>
              <p:nvPr/>
            </p:nvSpPr>
            <p:spPr>
              <a:xfrm>
                <a:off x="4063521" y="3161211"/>
                <a:ext cx="2859793" cy="1463040"/>
              </a:xfrm>
              <a:prstGeom prst="rect">
                <a:avLst/>
              </a:prstGeom>
              <a:noFill/>
              <a:ln w="25400">
                <a:solidFill>
                  <a:srgbClr val="FF9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6BB7CE-B1E2-2343-B693-62CDE0D35CD7}"/>
                  </a:ext>
                </a:extLst>
              </p:cNvPr>
              <p:cNvSpPr/>
              <p:nvPr/>
            </p:nvSpPr>
            <p:spPr>
              <a:xfrm>
                <a:off x="5447211" y="3705497"/>
                <a:ext cx="1267097" cy="683623"/>
              </a:xfrm>
              <a:prstGeom prst="rect">
                <a:avLst/>
              </a:prstGeom>
              <a:noFill/>
              <a:ln w="25400">
                <a:solidFill>
                  <a:srgbClr val="942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C6F7A-E720-974F-9C8A-723497D94D84}"/>
                  </a:ext>
                </a:extLst>
              </p:cNvPr>
              <p:cNvSpPr txBox="1"/>
              <p:nvPr/>
            </p:nvSpPr>
            <p:spPr>
              <a:xfrm>
                <a:off x="4364681" y="3297007"/>
                <a:ext cx="840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9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Bath E</a:t>
                </a:r>
                <a:r>
                  <a:rPr lang="en-US" sz="1600" baseline="-25000" dirty="0">
                    <a:solidFill>
                      <a:srgbClr val="FF9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sz="1600" dirty="0">
                  <a:solidFill>
                    <a:srgbClr val="FF9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10DAA-B20D-B14E-B9EB-7061236A516A}"/>
                  </a:ext>
                </a:extLst>
              </p:cNvPr>
              <p:cNvSpPr txBox="1"/>
              <p:nvPr/>
            </p:nvSpPr>
            <p:spPr>
              <a:xfrm>
                <a:off x="5532606" y="3775706"/>
                <a:ext cx="10278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94209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</a:t>
                </a:r>
                <a:r>
                  <a:rPr lang="en-US" sz="1600" dirty="0" err="1">
                    <a:solidFill>
                      <a:srgbClr val="94209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baseline="-25000" dirty="0" err="1">
                    <a:solidFill>
                      <a:srgbClr val="94209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sz="1600" baseline="-25000" dirty="0">
                  <a:solidFill>
                    <a:srgbClr val="94209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rgbClr val="94209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NVT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AD29D-74D9-6D43-BF86-7869396774C3}"/>
                </a:ext>
              </a:extLst>
            </p:cNvPr>
            <p:cNvSpPr txBox="1"/>
            <p:nvPr/>
          </p:nvSpPr>
          <p:spPr>
            <a:xfrm>
              <a:off x="2070648" y="2849408"/>
              <a:ext cx="6046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594E2A-58C3-6748-A21C-DA715A145C7F}"/>
              </a:ext>
            </a:extLst>
          </p:cNvPr>
          <p:cNvGrpSpPr/>
          <p:nvPr/>
        </p:nvGrpSpPr>
        <p:grpSpPr>
          <a:xfrm>
            <a:off x="984894" y="3158858"/>
            <a:ext cx="6625503" cy="677304"/>
            <a:chOff x="547738" y="1813585"/>
            <a:chExt cx="6625503" cy="6773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3B1F7C-B03C-8C41-A1E8-BCAE1855B37A}"/>
                </a:ext>
              </a:extLst>
            </p:cNvPr>
            <p:cNvSpPr txBox="1"/>
            <p:nvPr/>
          </p:nvSpPr>
          <p:spPr>
            <a:xfrm>
              <a:off x="547738" y="1813585"/>
              <a:ext cx="6058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Micro-canonical ensemble (NVE):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isolated closed system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057557-C2BA-3A4F-94AF-255B4BA89466}"/>
                </a:ext>
              </a:extLst>
            </p:cNvPr>
            <p:cNvSpPr/>
            <p:nvPr/>
          </p:nvSpPr>
          <p:spPr>
            <a:xfrm>
              <a:off x="4180114" y="2121557"/>
              <a:ext cx="2993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 thermodynamic equilibrium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07D13-7670-824F-831E-31F1D419C394}"/>
              </a:ext>
            </a:extLst>
          </p:cNvPr>
          <p:cNvSpPr/>
          <p:nvPr/>
        </p:nvSpPr>
        <p:spPr>
          <a:xfrm>
            <a:off x="5782942" y="4682281"/>
            <a:ext cx="2101857" cy="1392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Nose-Hoover chain</a:t>
            </a: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Andersen thermostat</a:t>
            </a: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Langevin thermostat</a:t>
            </a: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5FC35A-93E0-1140-B228-404D6AA15C4C}"/>
                  </a:ext>
                </a:extLst>
              </p:cNvPr>
              <p:cNvSpPr/>
              <p:nvPr/>
            </p:nvSpPr>
            <p:spPr>
              <a:xfrm>
                <a:off x="2852436" y="1728613"/>
                <a:ext cx="443172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⟺ 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5FC35A-93E0-1140-B228-404D6AA15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36" y="1728613"/>
                <a:ext cx="4431726" cy="785728"/>
              </a:xfrm>
              <a:prstGeom prst="rect">
                <a:avLst/>
              </a:prstGeom>
              <a:blipFill>
                <a:blip r:embed="rId4"/>
                <a:stretch>
                  <a:fillRect l="-7714" t="-131746" b="-20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32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38">
            <a:extLst>
              <a:ext uri="{FF2B5EF4-FFF2-40B4-BE49-F238E27FC236}">
                <a16:creationId xmlns:a16="http://schemas.microsoft.com/office/drawing/2014/main" id="{E096D8F4-C7E2-C542-B38A-E217046CACCE}"/>
              </a:ext>
            </a:extLst>
          </p:cNvPr>
          <p:cNvGrpSpPr/>
          <p:nvPr/>
        </p:nvGrpSpPr>
        <p:grpSpPr>
          <a:xfrm>
            <a:off x="171964" y="145531"/>
            <a:ext cx="6902723" cy="922196"/>
            <a:chOff x="171964" y="92611"/>
            <a:chExt cx="6902723" cy="922196"/>
          </a:xfrm>
        </p:grpSpPr>
        <p:sp>
          <p:nvSpPr>
            <p:cNvPr id="3" name="文本框 40">
              <a:extLst>
                <a:ext uri="{FF2B5EF4-FFF2-40B4-BE49-F238E27FC236}">
                  <a16:creationId xmlns:a16="http://schemas.microsoft.com/office/drawing/2014/main" id="{1392DC12-ABB7-5647-8CD0-43BD570F4CB0}"/>
                </a:ext>
              </a:extLst>
            </p:cNvPr>
            <p:cNvSpPr txBox="1"/>
            <p:nvPr/>
          </p:nvSpPr>
          <p:spPr>
            <a:xfrm>
              <a:off x="1216993" y="275159"/>
              <a:ext cx="5857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Periodic Boundary Conditions (PBCs)</a:t>
              </a:r>
            </a:p>
          </p:txBody>
        </p:sp>
        <p:pic>
          <p:nvPicPr>
            <p:cNvPr id="4" name="图片 41" descr="water-mol.jpg">
              <a:extLst>
                <a:ext uri="{FF2B5EF4-FFF2-40B4-BE49-F238E27FC236}">
                  <a16:creationId xmlns:a16="http://schemas.microsoft.com/office/drawing/2014/main" id="{7F9ABFC3-9B1F-B84E-A0F5-BEECFAA4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EBEFE3-DD31-A846-8E80-CF804C360A67}"/>
                  </a:ext>
                </a:extLst>
              </p:cNvPr>
              <p:cNvSpPr txBox="1"/>
              <p:nvPr/>
            </p:nvSpPr>
            <p:spPr>
              <a:xfrm>
                <a:off x="694478" y="1244718"/>
                <a:ext cx="4740400" cy="128900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Condensed matter (10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23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particles)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MD supercell (100 ~10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MD supercell + PBCs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macroscopic system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EBEFE3-DD31-A846-8E80-CF804C36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78" y="1244718"/>
                <a:ext cx="4740400" cy="1289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 pbc-seb">
            <a:extLst>
              <a:ext uri="{FF2B5EF4-FFF2-40B4-BE49-F238E27FC236}">
                <a16:creationId xmlns:a16="http://schemas.microsoft.com/office/drawing/2014/main" id="{1D640B71-4A42-B344-8F70-15B4AF13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06" y="11655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96F8E-F211-A24A-B3DA-1DC9A5FE764A}"/>
              </a:ext>
            </a:extLst>
          </p:cNvPr>
          <p:cNvSpPr txBox="1"/>
          <p:nvPr/>
        </p:nvSpPr>
        <p:spPr>
          <a:xfrm>
            <a:off x="1164157" y="3149221"/>
            <a:ext cx="4198585" cy="1289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range potential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cutoff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L/2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rang potential: Ewald summation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Reaction field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D4D5F-97BF-394B-8CFE-AC04E39BFA4E}"/>
              </a:ext>
            </a:extLst>
          </p:cNvPr>
          <p:cNvSpPr txBox="1"/>
          <p:nvPr/>
        </p:nvSpPr>
        <p:spPr>
          <a:xfrm>
            <a:off x="694478" y="4796459"/>
            <a:ext cx="7810151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Suitable for thermodynamic and structural properties, dynamic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32FF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Not suitable for phase transition discussion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81E3B-185F-AE4D-BF0A-387DD333B99E}"/>
              </a:ext>
            </a:extLst>
          </p:cNvPr>
          <p:cNvGrpSpPr/>
          <p:nvPr/>
        </p:nvGrpSpPr>
        <p:grpSpPr>
          <a:xfrm>
            <a:off x="5812522" y="1791173"/>
            <a:ext cx="3013967" cy="2514173"/>
            <a:chOff x="5812522" y="1791173"/>
            <a:chExt cx="3013967" cy="25141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CCBD61-CDB5-F34F-B974-5AA9D22F6C85}"/>
                </a:ext>
              </a:extLst>
            </p:cNvPr>
            <p:cNvSpPr txBox="1"/>
            <p:nvPr/>
          </p:nvSpPr>
          <p:spPr>
            <a:xfrm>
              <a:off x="5812522" y="3936014"/>
              <a:ext cx="3013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Britannic Bold" panose="020B0903060703020204" pitchFamily="34" charset="77"/>
                  <a:cs typeface="Times New Roman" panose="02020603050405020304" pitchFamily="18" charset="0"/>
                </a:rPr>
                <a:t>Minimum Image Convention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8EFBEB-B1D6-F043-AF64-12A208B6BE62}"/>
                </a:ext>
              </a:extLst>
            </p:cNvPr>
            <p:cNvGrpSpPr/>
            <p:nvPr/>
          </p:nvGrpSpPr>
          <p:grpSpPr>
            <a:xfrm>
              <a:off x="7074687" y="1791173"/>
              <a:ext cx="795173" cy="792989"/>
              <a:chOff x="6921918" y="5309941"/>
              <a:chExt cx="795173" cy="79298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F37E09-7689-B64E-9C67-AF7393CC85A4}"/>
                  </a:ext>
                </a:extLst>
              </p:cNvPr>
              <p:cNvGrpSpPr/>
              <p:nvPr/>
            </p:nvGrpSpPr>
            <p:grpSpPr>
              <a:xfrm>
                <a:off x="6921918" y="5309941"/>
                <a:ext cx="795173" cy="792989"/>
                <a:chOff x="6922690" y="5417386"/>
                <a:chExt cx="795173" cy="79298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1671E87-1FDB-CC47-A085-9EB605F7DDAE}"/>
                    </a:ext>
                  </a:extLst>
                </p:cNvPr>
                <p:cNvSpPr/>
                <p:nvPr/>
              </p:nvSpPr>
              <p:spPr>
                <a:xfrm>
                  <a:off x="6922690" y="5418375"/>
                  <a:ext cx="793630" cy="792000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CE2D7F1-20DF-7345-959D-5F3210EDBD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6663" y="5417386"/>
                  <a:ext cx="781200" cy="781200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2C95FEB-04FD-AD43-80F3-84AFA6DC1D2E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 flipV="1">
                <a:off x="7437596" y="5380772"/>
                <a:ext cx="0" cy="39240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20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38">
            <a:extLst>
              <a:ext uri="{FF2B5EF4-FFF2-40B4-BE49-F238E27FC236}">
                <a16:creationId xmlns:a16="http://schemas.microsoft.com/office/drawing/2014/main" id="{10F75ED7-61D1-D342-A842-A261F4588E73}"/>
              </a:ext>
            </a:extLst>
          </p:cNvPr>
          <p:cNvGrpSpPr/>
          <p:nvPr/>
        </p:nvGrpSpPr>
        <p:grpSpPr>
          <a:xfrm>
            <a:off x="171964" y="145531"/>
            <a:ext cx="6708759" cy="922196"/>
            <a:chOff x="171964" y="92611"/>
            <a:chExt cx="6708759" cy="922196"/>
          </a:xfrm>
        </p:grpSpPr>
        <p:sp>
          <p:nvSpPr>
            <p:cNvPr id="6" name="文本框 40">
              <a:extLst>
                <a:ext uri="{FF2B5EF4-FFF2-40B4-BE49-F238E27FC236}">
                  <a16:creationId xmlns:a16="http://schemas.microsoft.com/office/drawing/2014/main" id="{822E165E-8DD3-E84B-BB51-67F550B8F86D}"/>
                </a:ext>
              </a:extLst>
            </p:cNvPr>
            <p:cNvSpPr txBox="1"/>
            <p:nvPr/>
          </p:nvSpPr>
          <p:spPr>
            <a:xfrm>
              <a:off x="1216993" y="275159"/>
              <a:ext cx="5663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First-principles Molecular Dynamics</a:t>
              </a:r>
            </a:p>
          </p:txBody>
        </p:sp>
        <p:pic>
          <p:nvPicPr>
            <p:cNvPr id="7" name="图片 41" descr="water-mol.jpg">
              <a:extLst>
                <a:ext uri="{FF2B5EF4-FFF2-40B4-BE49-F238E27FC236}">
                  <a16:creationId xmlns:a16="http://schemas.microsoft.com/office/drawing/2014/main" id="{4C8FFF6B-3BA8-AB4E-A8A8-FAD09D72C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121EDF-BC1D-D541-A098-76D4AF7190CC}"/>
              </a:ext>
            </a:extLst>
          </p:cNvPr>
          <p:cNvSpPr/>
          <p:nvPr/>
        </p:nvSpPr>
        <p:spPr>
          <a:xfrm>
            <a:off x="3600296" y="1384865"/>
            <a:ext cx="2237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Limitation</a:t>
            </a:r>
            <a:r>
              <a:rPr lang="en-US" sz="3200" b="1" dirty="0">
                <a:latin typeface="Times" pitchFamily="2" charset="0"/>
              </a:rPr>
              <a:t> </a:t>
            </a:r>
            <a:endParaRPr lang="en-US" sz="3200" dirty="0">
              <a:effectLst/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F5BC7-3147-B442-8115-EB6D1DF0468B}"/>
              </a:ext>
            </a:extLst>
          </p:cNvPr>
          <p:cNvSpPr txBox="1"/>
          <p:nvPr/>
        </p:nvSpPr>
        <p:spPr>
          <a:xfrm>
            <a:off x="2395516" y="2101363"/>
            <a:ext cx="3951723" cy="293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77"/>
              </a:rPr>
              <a:t>Time scales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77"/>
              </a:rPr>
              <a:t>Length scale (PBCs help)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77"/>
              </a:rPr>
              <a:t>Accuracy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77"/>
              </a:rPr>
              <a:t>Classical nuclei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A1B8B-9943-EF47-A8F7-C2A9228E7FF5}"/>
                  </a:ext>
                </a:extLst>
              </p:cNvPr>
              <p:cNvSpPr txBox="1"/>
              <p:nvPr/>
            </p:nvSpPr>
            <p:spPr>
              <a:xfrm>
                <a:off x="4749755" y="3900959"/>
                <a:ext cx="19915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Jacobi’s ladder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A1B8B-9943-EF47-A8F7-C2A9228E7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55" y="3900959"/>
                <a:ext cx="1991507" cy="400110"/>
              </a:xfrm>
              <a:prstGeom prst="rect">
                <a:avLst/>
              </a:prstGeom>
              <a:blipFill>
                <a:blip r:embed="rId3"/>
                <a:stretch>
                  <a:fillRect t="-6061" r="-189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A767F-83A1-2C47-A23E-A43B55EA496B}"/>
                  </a:ext>
                </a:extLst>
              </p:cNvPr>
              <p:cNvSpPr txBox="1"/>
              <p:nvPr/>
            </p:nvSpPr>
            <p:spPr>
              <a:xfrm>
                <a:off x="5582130" y="4616982"/>
                <a:ext cx="23182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Path-integral MD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0A767F-83A1-2C47-A23E-A43B55EA4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130" y="4616982"/>
                <a:ext cx="2318263" cy="400110"/>
              </a:xfrm>
              <a:prstGeom prst="rect">
                <a:avLst/>
              </a:prstGeom>
              <a:blipFill>
                <a:blip r:embed="rId4"/>
                <a:stretch>
                  <a:fillRect t="-9375" r="-16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61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08EF-D29E-BD40-B945-D69F1129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61" y="0"/>
            <a:ext cx="6737078" cy="6858000"/>
          </a:xfrm>
          <a:prstGeom prst="rect">
            <a:avLst/>
          </a:prstGeom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4EF89767-4D5E-8542-8CB0-C0CEA44A0F88}"/>
              </a:ext>
            </a:extLst>
          </p:cNvPr>
          <p:cNvSpPr/>
          <p:nvPr/>
        </p:nvSpPr>
        <p:spPr>
          <a:xfrm>
            <a:off x="0" y="388307"/>
            <a:ext cx="9144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1" name="组合 47">
            <a:extLst>
              <a:ext uri="{FF2B5EF4-FFF2-40B4-BE49-F238E27FC236}">
                <a16:creationId xmlns:a16="http://schemas.microsoft.com/office/drawing/2014/main" id="{5E553F26-0988-FF44-B07B-F1B192B59525}"/>
              </a:ext>
            </a:extLst>
          </p:cNvPr>
          <p:cNvGrpSpPr/>
          <p:nvPr/>
        </p:nvGrpSpPr>
        <p:grpSpPr>
          <a:xfrm>
            <a:off x="1143512" y="1911574"/>
            <a:ext cx="6939733" cy="589348"/>
            <a:chOff x="1997118" y="1801181"/>
            <a:chExt cx="6939733" cy="589348"/>
          </a:xfrm>
        </p:grpSpPr>
        <p:grpSp>
          <p:nvGrpSpPr>
            <p:cNvPr id="12" name="组合 43">
              <a:extLst>
                <a:ext uri="{FF2B5EF4-FFF2-40B4-BE49-F238E27FC236}">
                  <a16:creationId xmlns:a16="http://schemas.microsoft.com/office/drawing/2014/main" id="{7149D0CD-6235-6245-B651-C3E6706E8A36}"/>
                </a:ext>
              </a:extLst>
            </p:cNvPr>
            <p:cNvGrpSpPr/>
            <p:nvPr/>
          </p:nvGrpSpPr>
          <p:grpSpPr>
            <a:xfrm>
              <a:off x="1997118" y="1801181"/>
              <a:ext cx="6939733" cy="589348"/>
              <a:chOff x="1997118" y="1886639"/>
              <a:chExt cx="6939733" cy="589348"/>
            </a:xfrm>
          </p:grpSpPr>
          <p:sp>
            <p:nvSpPr>
              <p:cNvPr id="14" name="矩形: 圆角 22">
                <a:extLst>
                  <a:ext uri="{FF2B5EF4-FFF2-40B4-BE49-F238E27FC236}">
                    <a16:creationId xmlns:a16="http://schemas.microsoft.com/office/drawing/2014/main" id="{919CE7C7-CD93-6B46-A580-E2CC3818DA92}"/>
                  </a:ext>
                </a:extLst>
              </p:cNvPr>
              <p:cNvSpPr/>
              <p:nvPr/>
            </p:nvSpPr>
            <p:spPr>
              <a:xfrm>
                <a:off x="1997118" y="1886639"/>
                <a:ext cx="6696076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656DAFEF-9CA3-DA49-8CE5-30EE43BAF37F}"/>
                  </a:ext>
                </a:extLst>
              </p:cNvPr>
              <p:cNvSpPr txBox="1"/>
              <p:nvPr/>
            </p:nvSpPr>
            <p:spPr>
              <a:xfrm>
                <a:off x="2792220" y="1973564"/>
                <a:ext cx="614463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Introduction of First-principles Calculations</a:t>
                </a:r>
                <a:endParaRPr lang="zh-CN" altLang="en-US" sz="2100" b="1" dirty="0">
                  <a:solidFill>
                    <a:prstClr val="white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cxnSp>
            <p:nvCxnSpPr>
              <p:cNvPr id="16" name="直接连接符 22">
                <a:extLst>
                  <a:ext uri="{FF2B5EF4-FFF2-40B4-BE49-F238E27FC236}">
                    <a16:creationId xmlns:a16="http://schemas.microsoft.com/office/drawing/2014/main" id="{A57305E5-23F7-9F4D-AB04-16BA496BDB72}"/>
                  </a:ext>
                </a:extLst>
              </p:cNvPr>
              <p:cNvCxnSpPr/>
              <p:nvPr/>
            </p:nvCxnSpPr>
            <p:spPr>
              <a:xfrm>
                <a:off x="2703541" y="2020924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id="{A364E773-D6E7-B24E-A82B-F7E640D8D8EF}"/>
                </a:ext>
              </a:extLst>
            </p:cNvPr>
            <p:cNvSpPr txBox="1"/>
            <p:nvPr/>
          </p:nvSpPr>
          <p:spPr>
            <a:xfrm>
              <a:off x="2117468" y="1888106"/>
              <a:ext cx="43152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8">
            <a:extLst>
              <a:ext uri="{FF2B5EF4-FFF2-40B4-BE49-F238E27FC236}">
                <a16:creationId xmlns:a16="http://schemas.microsoft.com/office/drawing/2014/main" id="{D119CCDF-9592-F743-8034-6BF80A3EF28C}"/>
              </a:ext>
            </a:extLst>
          </p:cNvPr>
          <p:cNvGrpSpPr/>
          <p:nvPr/>
        </p:nvGrpSpPr>
        <p:grpSpPr>
          <a:xfrm>
            <a:off x="1143512" y="2734423"/>
            <a:ext cx="6696075" cy="589348"/>
            <a:chOff x="1997118" y="2899317"/>
            <a:chExt cx="6696075" cy="589348"/>
          </a:xfrm>
        </p:grpSpPr>
        <p:grpSp>
          <p:nvGrpSpPr>
            <p:cNvPr id="18" name="组合 42">
              <a:extLst>
                <a:ext uri="{FF2B5EF4-FFF2-40B4-BE49-F238E27FC236}">
                  <a16:creationId xmlns:a16="http://schemas.microsoft.com/office/drawing/2014/main" id="{8EEAA537-E05A-CC46-84AC-0356414DB03A}"/>
                </a:ext>
              </a:extLst>
            </p:cNvPr>
            <p:cNvGrpSpPr/>
            <p:nvPr/>
          </p:nvGrpSpPr>
          <p:grpSpPr>
            <a:xfrm>
              <a:off x="1997118" y="2899317"/>
              <a:ext cx="6696075" cy="589348"/>
              <a:chOff x="1997118" y="2689943"/>
              <a:chExt cx="6696075" cy="589348"/>
            </a:xfrm>
          </p:grpSpPr>
          <p:sp>
            <p:nvSpPr>
              <p:cNvPr id="20" name="矩形: 圆角 22">
                <a:extLst>
                  <a:ext uri="{FF2B5EF4-FFF2-40B4-BE49-F238E27FC236}">
                    <a16:creationId xmlns:a16="http://schemas.microsoft.com/office/drawing/2014/main" id="{0AAE49E5-A56F-F34D-BC52-BA72D38471CE}"/>
                  </a:ext>
                </a:extLst>
              </p:cNvPr>
              <p:cNvSpPr/>
              <p:nvPr/>
            </p:nvSpPr>
            <p:spPr>
              <a:xfrm>
                <a:off x="1997118" y="2689943"/>
                <a:ext cx="6696075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DCE19A97-C577-F945-B6A1-45378C4FD98D}"/>
                  </a:ext>
                </a:extLst>
              </p:cNvPr>
              <p:cNvSpPr txBox="1"/>
              <p:nvPr/>
            </p:nvSpPr>
            <p:spPr>
              <a:xfrm>
                <a:off x="2792220" y="2694704"/>
                <a:ext cx="5267789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Density Functional Theory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Framework</a:t>
                </a:r>
              </a:p>
            </p:txBody>
          </p:sp>
          <p:cxnSp>
            <p:nvCxnSpPr>
              <p:cNvPr id="22" name="直接连接符 23">
                <a:extLst>
                  <a:ext uri="{FF2B5EF4-FFF2-40B4-BE49-F238E27FC236}">
                    <a16:creationId xmlns:a16="http://schemas.microsoft.com/office/drawing/2014/main" id="{BE9EDF97-0CC5-5D41-A020-52328027A64F}"/>
                  </a:ext>
                </a:extLst>
              </p:cNvPr>
              <p:cNvCxnSpPr/>
              <p:nvPr/>
            </p:nvCxnSpPr>
            <p:spPr>
              <a:xfrm>
                <a:off x="2703541" y="2824228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D5E3122-636A-EC41-97E2-E80005A4F678}"/>
                </a:ext>
              </a:extLst>
            </p:cNvPr>
            <p:cNvSpPr txBox="1"/>
            <p:nvPr/>
          </p:nvSpPr>
          <p:spPr>
            <a:xfrm>
              <a:off x="2101438" y="2986242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49">
            <a:extLst>
              <a:ext uri="{FF2B5EF4-FFF2-40B4-BE49-F238E27FC236}">
                <a16:creationId xmlns:a16="http://schemas.microsoft.com/office/drawing/2014/main" id="{91A5F96C-274C-0946-A5AE-CC2BF5FF99B7}"/>
              </a:ext>
            </a:extLst>
          </p:cNvPr>
          <p:cNvGrpSpPr/>
          <p:nvPr/>
        </p:nvGrpSpPr>
        <p:grpSpPr>
          <a:xfrm>
            <a:off x="1143513" y="3475454"/>
            <a:ext cx="6696074" cy="589348"/>
            <a:chOff x="1997119" y="3706895"/>
            <a:chExt cx="5890004" cy="589348"/>
          </a:xfrm>
        </p:grpSpPr>
        <p:grpSp>
          <p:nvGrpSpPr>
            <p:cNvPr id="24" name="组合 44">
              <a:extLst>
                <a:ext uri="{FF2B5EF4-FFF2-40B4-BE49-F238E27FC236}">
                  <a16:creationId xmlns:a16="http://schemas.microsoft.com/office/drawing/2014/main" id="{5A285520-D586-AE42-93C9-AE5F4CEBFE1A}"/>
                </a:ext>
              </a:extLst>
            </p:cNvPr>
            <p:cNvGrpSpPr/>
            <p:nvPr/>
          </p:nvGrpSpPr>
          <p:grpSpPr>
            <a:xfrm>
              <a:off x="1997119" y="3706895"/>
              <a:ext cx="5890004" cy="589348"/>
              <a:chOff x="1997119" y="3134326"/>
              <a:chExt cx="5890004" cy="589348"/>
            </a:xfrm>
          </p:grpSpPr>
          <p:sp>
            <p:nvSpPr>
              <p:cNvPr id="26" name="矩形: 圆角 22">
                <a:extLst>
                  <a:ext uri="{FF2B5EF4-FFF2-40B4-BE49-F238E27FC236}">
                    <a16:creationId xmlns:a16="http://schemas.microsoft.com/office/drawing/2014/main" id="{9B8CB280-6C30-3B49-BE8C-01E2E3FBD6BA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4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文本框 12">
                <a:extLst>
                  <a:ext uri="{FF2B5EF4-FFF2-40B4-BE49-F238E27FC236}">
                    <a16:creationId xmlns:a16="http://schemas.microsoft.com/office/drawing/2014/main" id="{5474DC5D-23C6-3A47-BB0A-2B7ACF4263C2}"/>
                  </a:ext>
                </a:extLst>
              </p:cNvPr>
              <p:cNvSpPr txBox="1"/>
              <p:nvPr/>
            </p:nvSpPr>
            <p:spPr>
              <a:xfrm>
                <a:off x="2731284" y="3221251"/>
                <a:ext cx="45532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First-principles</a:t>
                </a:r>
                <a:r>
                  <a:rPr lang="zh-CN" altLang="en-US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</a:t>
                </a: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Molecular Dynamics</a:t>
                </a:r>
              </a:p>
            </p:txBody>
          </p:sp>
          <p:cxnSp>
            <p:nvCxnSpPr>
              <p:cNvPr id="28" name="直接连接符 24">
                <a:extLst>
                  <a:ext uri="{FF2B5EF4-FFF2-40B4-BE49-F238E27FC236}">
                    <a16:creationId xmlns:a16="http://schemas.microsoft.com/office/drawing/2014/main" id="{18EE703A-D0F6-C242-869C-E0E139B57A78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FFB848F9-C804-0946-91A9-6147E5506C3E}"/>
                </a:ext>
              </a:extLst>
            </p:cNvPr>
            <p:cNvSpPr txBox="1"/>
            <p:nvPr/>
          </p:nvSpPr>
          <p:spPr>
            <a:xfrm>
              <a:off x="2097430" y="3793820"/>
              <a:ext cx="47160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50">
            <a:extLst>
              <a:ext uri="{FF2B5EF4-FFF2-40B4-BE49-F238E27FC236}">
                <a16:creationId xmlns:a16="http://schemas.microsoft.com/office/drawing/2014/main" id="{CF0AE43D-76E0-9B44-8202-08E1AEB4EEDE}"/>
              </a:ext>
            </a:extLst>
          </p:cNvPr>
          <p:cNvGrpSpPr/>
          <p:nvPr/>
        </p:nvGrpSpPr>
        <p:grpSpPr>
          <a:xfrm>
            <a:off x="1143513" y="4247334"/>
            <a:ext cx="6696074" cy="599408"/>
            <a:chOff x="1997119" y="4504412"/>
            <a:chExt cx="5890003" cy="599408"/>
          </a:xfrm>
        </p:grpSpPr>
        <p:grpSp>
          <p:nvGrpSpPr>
            <p:cNvPr id="30" name="组合 45">
              <a:extLst>
                <a:ext uri="{FF2B5EF4-FFF2-40B4-BE49-F238E27FC236}">
                  <a16:creationId xmlns:a16="http://schemas.microsoft.com/office/drawing/2014/main" id="{ABF35564-F7D8-0546-A828-6E9E8FD06043}"/>
                </a:ext>
              </a:extLst>
            </p:cNvPr>
            <p:cNvGrpSpPr/>
            <p:nvPr/>
          </p:nvGrpSpPr>
          <p:grpSpPr>
            <a:xfrm>
              <a:off x="1997119" y="4504412"/>
              <a:ext cx="5890003" cy="599408"/>
              <a:chOff x="1997119" y="3124266"/>
              <a:chExt cx="5890003" cy="599408"/>
            </a:xfrm>
          </p:grpSpPr>
          <p:sp>
            <p:nvSpPr>
              <p:cNvPr id="32" name="矩形: 圆角 22">
                <a:extLst>
                  <a:ext uri="{FF2B5EF4-FFF2-40B4-BE49-F238E27FC236}">
                    <a16:creationId xmlns:a16="http://schemas.microsoft.com/office/drawing/2014/main" id="{95C40F66-90E2-1440-9581-DD04B91A7A8C}"/>
                  </a:ext>
                </a:extLst>
              </p:cNvPr>
              <p:cNvSpPr/>
              <p:nvPr/>
            </p:nvSpPr>
            <p:spPr>
              <a:xfrm>
                <a:off x="1997119" y="3134326"/>
                <a:ext cx="5890003" cy="589348"/>
              </a:xfrm>
              <a:prstGeom prst="roundRect">
                <a:avLst>
                  <a:gd name="adj" fmla="val 16691"/>
                </a:avLst>
              </a:prstGeom>
              <a:solidFill>
                <a:srgbClr val="DA2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50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文本框 14">
                <a:extLst>
                  <a:ext uri="{FF2B5EF4-FFF2-40B4-BE49-F238E27FC236}">
                    <a16:creationId xmlns:a16="http://schemas.microsoft.com/office/drawing/2014/main" id="{F1C17AB4-F57B-BA40-8847-968A9669D916}"/>
                  </a:ext>
                </a:extLst>
              </p:cNvPr>
              <p:cNvSpPr txBox="1"/>
              <p:nvPr/>
            </p:nvSpPr>
            <p:spPr>
              <a:xfrm>
                <a:off x="2767846" y="3124266"/>
                <a:ext cx="1293283" cy="519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b="1" dirty="0">
                    <a:solidFill>
                      <a:prstClr val="white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Examples</a:t>
                </a:r>
              </a:p>
            </p:txBody>
          </p:sp>
          <p:cxnSp>
            <p:nvCxnSpPr>
              <p:cNvPr id="34" name="直接连接符 25">
                <a:extLst>
                  <a:ext uri="{FF2B5EF4-FFF2-40B4-BE49-F238E27FC236}">
                    <a16:creationId xmlns:a16="http://schemas.microsoft.com/office/drawing/2014/main" id="{C39EB58D-B790-FA48-8847-6C885613DD44}"/>
                  </a:ext>
                </a:extLst>
              </p:cNvPr>
              <p:cNvCxnSpPr/>
              <p:nvPr/>
            </p:nvCxnSpPr>
            <p:spPr>
              <a:xfrm>
                <a:off x="2703541" y="3268611"/>
                <a:ext cx="0" cy="320779"/>
              </a:xfrm>
              <a:prstGeom prst="line">
                <a:avLst/>
              </a:prstGeom>
              <a:ln w="19050">
                <a:solidFill>
                  <a:srgbClr val="B1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0">
              <a:extLst>
                <a:ext uri="{FF2B5EF4-FFF2-40B4-BE49-F238E27FC236}">
                  <a16:creationId xmlns:a16="http://schemas.microsoft.com/office/drawing/2014/main" id="{95F6B1A4-1585-8244-8E2A-27EC38F5D941}"/>
                </a:ext>
              </a:extLst>
            </p:cNvPr>
            <p:cNvSpPr txBox="1"/>
            <p:nvPr/>
          </p:nvSpPr>
          <p:spPr>
            <a:xfrm>
              <a:off x="2101438" y="4601397"/>
              <a:ext cx="463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2">
            <a:extLst>
              <a:ext uri="{FF2B5EF4-FFF2-40B4-BE49-F238E27FC236}">
                <a16:creationId xmlns:a16="http://schemas.microsoft.com/office/drawing/2014/main" id="{AE0841BF-8429-1248-9D44-FCC9AD11AB60}"/>
              </a:ext>
            </a:extLst>
          </p:cNvPr>
          <p:cNvSpPr txBox="1"/>
          <p:nvPr/>
        </p:nvSpPr>
        <p:spPr>
          <a:xfrm>
            <a:off x="2363618" y="913269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Outline</a:t>
            </a: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302257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24146" y="928976"/>
            <a:ext cx="6514890" cy="36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kumimoji="1" lang="en-US" altLang="zh-CN" dirty="0">
                <a:latin typeface="Times New Roman"/>
                <a:cs typeface="Times New Roman"/>
              </a:rPr>
              <a:t>Multi-level simulations of water structure, IR spectra and entropy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pic>
        <p:nvPicPr>
          <p:cNvPr id="35" name="图片 34" descr="comp-vdw-RD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3" y="1524045"/>
            <a:ext cx="2743200" cy="2274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comp-pbe0-pbe-RD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59" y="4109392"/>
            <a:ext cx="2743200" cy="2274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1330675" y="1711298"/>
            <a:ext cx="115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Exp</a:t>
            </a:r>
            <a:r>
              <a:rPr kumimoji="1" lang="en-US" altLang="zh-CN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 vs. </a:t>
            </a:r>
            <a:r>
              <a:rPr kumimoji="1" lang="en-US" altLang="zh-CN" sz="1400" b="1" i="1" dirty="0" err="1">
                <a:solidFill>
                  <a:srgbClr val="000000"/>
                </a:solidFill>
                <a:latin typeface="Times New Roman"/>
                <a:cs typeface="Times New Roman"/>
              </a:rPr>
              <a:t>vdW</a:t>
            </a:r>
            <a:endParaRPr kumimoji="1" lang="zh-CN" altLang="en-US" sz="1400" b="1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24146" y="4043381"/>
            <a:ext cx="180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err="1">
                <a:latin typeface="Times New Roman"/>
                <a:cs typeface="Times New Roman"/>
              </a:rPr>
              <a:t>Exp</a:t>
            </a:r>
            <a:r>
              <a:rPr kumimoji="1" lang="en-US" altLang="zh-CN" sz="1400" b="1" i="1" dirty="0">
                <a:latin typeface="Times New Roman"/>
                <a:cs typeface="Times New Roman"/>
              </a:rPr>
              <a:t> vs. GGA / hybrid</a:t>
            </a:r>
            <a:endParaRPr kumimoji="1" lang="zh-CN" altLang="en-US" sz="1400" b="1" i="1" dirty="0">
              <a:latin typeface="Times New Roman"/>
              <a:cs typeface="Times New Roman"/>
            </a:endParaRPr>
          </a:p>
        </p:txBody>
      </p:sp>
      <p:pic>
        <p:nvPicPr>
          <p:cNvPr id="44" name="图片 43" descr="comp-vdw-I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90" y="1524045"/>
            <a:ext cx="3134429" cy="22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图片 45" descr="comp-pbe0-pbe-I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06" y="4115951"/>
            <a:ext cx="3134429" cy="22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文本框 72"/>
          <p:cNvSpPr txBox="1"/>
          <p:nvPr/>
        </p:nvSpPr>
        <p:spPr>
          <a:xfrm>
            <a:off x="6242902" y="3934921"/>
            <a:ext cx="180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err="1">
                <a:latin typeface="Times New Roman"/>
                <a:cs typeface="Times New Roman"/>
              </a:rPr>
              <a:t>Exp</a:t>
            </a:r>
            <a:r>
              <a:rPr kumimoji="1" lang="en-US" altLang="zh-CN" sz="1400" b="1" i="1" dirty="0">
                <a:latin typeface="Times New Roman"/>
                <a:cs typeface="Times New Roman"/>
              </a:rPr>
              <a:t> vs. GGA / hybrid</a:t>
            </a:r>
            <a:endParaRPr kumimoji="1" lang="zh-CN" altLang="en-US" sz="1400" b="1" i="1" dirty="0">
              <a:latin typeface="Times New Roman"/>
              <a:cs typeface="Times New Roman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686341" y="1613673"/>
            <a:ext cx="115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err="1">
                <a:latin typeface="Times New Roman"/>
                <a:cs typeface="Times New Roman"/>
              </a:rPr>
              <a:t>Exp</a:t>
            </a:r>
            <a:r>
              <a:rPr kumimoji="1" lang="en-US" altLang="zh-CN" sz="1400" b="1" i="1" dirty="0">
                <a:latin typeface="Times New Roman"/>
                <a:cs typeface="Times New Roman"/>
              </a:rPr>
              <a:t> vs. </a:t>
            </a:r>
            <a:r>
              <a:rPr kumimoji="1" lang="en-US" altLang="zh-CN" sz="1400" b="1" i="1" dirty="0" err="1">
                <a:latin typeface="Times New Roman"/>
                <a:cs typeface="Times New Roman"/>
              </a:rPr>
              <a:t>vdW</a:t>
            </a:r>
            <a:endParaRPr kumimoji="1" lang="zh-CN" altLang="en-US" sz="1400" b="1" i="1" dirty="0">
              <a:latin typeface="Times New Roman"/>
              <a:cs typeface="Times New Roman"/>
            </a:endParaRPr>
          </a:p>
        </p:txBody>
      </p:sp>
      <p:pic>
        <p:nvPicPr>
          <p:cNvPr id="21" name="图片 23" descr="演示文稿1.pdf">
            <a:extLst>
              <a:ext uri="{FF2B5EF4-FFF2-40B4-BE49-F238E27FC236}">
                <a16:creationId xmlns:a16="http://schemas.microsoft.com/office/drawing/2014/main" id="{BC9E4C7B-939C-4344-877A-C5833E5BE9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t="19438" r="30245" b="29726"/>
          <a:stretch/>
        </p:blipFill>
        <p:spPr>
          <a:xfrm>
            <a:off x="3245118" y="3118877"/>
            <a:ext cx="2282019" cy="180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组 22">
            <a:extLst>
              <a:ext uri="{FF2B5EF4-FFF2-40B4-BE49-F238E27FC236}">
                <a16:creationId xmlns:a16="http://schemas.microsoft.com/office/drawing/2014/main" id="{A42A97FC-4B21-2C4C-8FBC-3BFF868F0B80}"/>
              </a:ext>
            </a:extLst>
          </p:cNvPr>
          <p:cNvGrpSpPr/>
          <p:nvPr/>
        </p:nvGrpSpPr>
        <p:grpSpPr>
          <a:xfrm>
            <a:off x="171964" y="145531"/>
            <a:ext cx="8253541" cy="922196"/>
            <a:chOff x="171964" y="92611"/>
            <a:chExt cx="8253541" cy="922196"/>
          </a:xfrm>
        </p:grpSpPr>
        <p:sp>
          <p:nvSpPr>
            <p:cNvPr id="15" name="文本框 23">
              <a:extLst>
                <a:ext uri="{FF2B5EF4-FFF2-40B4-BE49-F238E27FC236}">
                  <a16:creationId xmlns:a16="http://schemas.microsoft.com/office/drawing/2014/main" id="{660FF8E8-85AB-764A-B966-A74D75BE0CA8}"/>
                </a:ext>
              </a:extLst>
            </p:cNvPr>
            <p:cNvSpPr txBox="1"/>
            <p:nvPr/>
          </p:nvSpPr>
          <p:spPr>
            <a:xfrm>
              <a:off x="1216993" y="275159"/>
              <a:ext cx="7208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1. Liquid Structure from First Principles</a:t>
              </a:r>
            </a:p>
          </p:txBody>
        </p:sp>
        <p:pic>
          <p:nvPicPr>
            <p:cNvPr id="16" name="图片 24" descr="water-mol.jpg">
              <a:extLst>
                <a:ext uri="{FF2B5EF4-FFF2-40B4-BE49-F238E27FC236}">
                  <a16:creationId xmlns:a16="http://schemas.microsoft.com/office/drawing/2014/main" id="{D99E87C6-D199-C241-9378-8BB2B8430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744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BBA90-8D3B-7241-A186-A7CF28DC33FD}"/>
              </a:ext>
            </a:extLst>
          </p:cNvPr>
          <p:cNvGrpSpPr/>
          <p:nvPr/>
        </p:nvGrpSpPr>
        <p:grpSpPr>
          <a:xfrm>
            <a:off x="1003048" y="4549550"/>
            <a:ext cx="5543551" cy="2112783"/>
            <a:chOff x="1114424" y="4669946"/>
            <a:chExt cx="5543551" cy="2112783"/>
          </a:xfrm>
        </p:grpSpPr>
        <p:sp>
          <p:nvSpPr>
            <p:cNvPr id="31" name="圆角矩形 16">
              <a:extLst>
                <a:ext uri="{FF2B5EF4-FFF2-40B4-BE49-F238E27FC236}">
                  <a16:creationId xmlns:a16="http://schemas.microsoft.com/office/drawing/2014/main" id="{E0C33452-5011-B142-A95C-03FE7C9E7D0C}"/>
                </a:ext>
              </a:extLst>
            </p:cNvPr>
            <p:cNvSpPr/>
            <p:nvPr/>
          </p:nvSpPr>
          <p:spPr>
            <a:xfrm>
              <a:off x="1114424" y="4669946"/>
              <a:ext cx="5543551" cy="211278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32" name="组 1">
              <a:extLst>
                <a:ext uri="{FF2B5EF4-FFF2-40B4-BE49-F238E27FC236}">
                  <a16:creationId xmlns:a16="http://schemas.microsoft.com/office/drawing/2014/main" id="{305DA0B9-1C15-4F4C-B80E-E7E4CCACE9FF}"/>
                </a:ext>
              </a:extLst>
            </p:cNvPr>
            <p:cNvGrpSpPr/>
            <p:nvPr/>
          </p:nvGrpSpPr>
          <p:grpSpPr>
            <a:xfrm>
              <a:off x="1657495" y="4807028"/>
              <a:ext cx="2135244" cy="1800000"/>
              <a:chOff x="1151928" y="1725402"/>
              <a:chExt cx="2135244" cy="1800000"/>
            </a:xfrm>
          </p:grpSpPr>
          <p:pic>
            <p:nvPicPr>
              <p:cNvPr id="34" name="图片 3" descr="INCITE-Cl-4.jpg">
                <a:extLst>
                  <a:ext uri="{FF2B5EF4-FFF2-40B4-BE49-F238E27FC236}">
                    <a16:creationId xmlns:a16="http://schemas.microsoft.com/office/drawing/2014/main" id="{C2235FD2-B818-9649-BF6F-094483140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9" t="6746" r="6856"/>
              <a:stretch/>
            </p:blipFill>
            <p:spPr>
              <a:xfrm>
                <a:off x="1151928" y="1725402"/>
                <a:ext cx="2075745" cy="180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8" name="组 4">
                <a:extLst>
                  <a:ext uri="{FF2B5EF4-FFF2-40B4-BE49-F238E27FC236}">
                    <a16:creationId xmlns:a16="http://schemas.microsoft.com/office/drawing/2014/main" id="{7F9A1834-39AD-5E4B-A17B-5B06655EA571}"/>
                  </a:ext>
                </a:extLst>
              </p:cNvPr>
              <p:cNvGrpSpPr/>
              <p:nvPr/>
            </p:nvGrpSpPr>
            <p:grpSpPr>
              <a:xfrm>
                <a:off x="2757860" y="3014579"/>
                <a:ext cx="529312" cy="184666"/>
                <a:chOff x="5632627" y="3993611"/>
                <a:chExt cx="585086" cy="204124"/>
              </a:xfrm>
            </p:grpSpPr>
            <p:sp>
              <p:nvSpPr>
                <p:cNvPr id="39" name="矩形 5">
                  <a:extLst>
                    <a:ext uri="{FF2B5EF4-FFF2-40B4-BE49-F238E27FC236}">
                      <a16:creationId xmlns:a16="http://schemas.microsoft.com/office/drawing/2014/main" id="{6CF2675D-2E0D-E142-98C0-50767205C34D}"/>
                    </a:ext>
                  </a:extLst>
                </p:cNvPr>
                <p:cNvSpPr/>
                <p:nvPr/>
              </p:nvSpPr>
              <p:spPr>
                <a:xfrm>
                  <a:off x="5749607" y="4083043"/>
                  <a:ext cx="271349" cy="89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文本框 6">
                  <a:extLst>
                    <a:ext uri="{FF2B5EF4-FFF2-40B4-BE49-F238E27FC236}">
                      <a16:creationId xmlns:a16="http://schemas.microsoft.com/office/drawing/2014/main" id="{D7B3B281-AB80-2746-9E11-6C2FBB561BDE}"/>
                    </a:ext>
                  </a:extLst>
                </p:cNvPr>
                <p:cNvSpPr txBox="1"/>
                <p:nvPr/>
              </p:nvSpPr>
              <p:spPr>
                <a:xfrm>
                  <a:off x="5632627" y="3993611"/>
                  <a:ext cx="585086" cy="204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600" b="1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H</a:t>
                  </a:r>
                  <a:r>
                    <a:rPr kumimoji="1" lang="en-US" altLang="zh-CN" sz="600" b="1" baseline="-25000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2</a:t>
                  </a:r>
                  <a:r>
                    <a:rPr kumimoji="1" lang="en-US" altLang="zh-CN" sz="600" b="1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O/VBM</a:t>
                  </a:r>
                  <a:endParaRPr kumimoji="1" lang="zh-CN" altLang="en-US" sz="600" b="1" dirty="0">
                    <a:solidFill>
                      <a:srgbClr val="FF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</p:grpSp>
        <p:pic>
          <p:nvPicPr>
            <p:cNvPr id="33" name="图片 7">
              <a:extLst>
                <a:ext uri="{FF2B5EF4-FFF2-40B4-BE49-F238E27FC236}">
                  <a16:creationId xmlns:a16="http://schemas.microsoft.com/office/drawing/2014/main" id="{1E44E240-39D0-F14C-9476-CF2000472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60" r="5360" b="5139"/>
            <a:stretch/>
          </p:blipFill>
          <p:spPr>
            <a:xfrm>
              <a:off x="4104339" y="4987028"/>
              <a:ext cx="2075239" cy="144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66796D-0EF5-2746-B6EF-2FBA72C8C087}"/>
              </a:ext>
            </a:extLst>
          </p:cNvPr>
          <p:cNvGrpSpPr/>
          <p:nvPr/>
        </p:nvGrpSpPr>
        <p:grpSpPr>
          <a:xfrm>
            <a:off x="684721" y="1265561"/>
            <a:ext cx="6158996" cy="3125448"/>
            <a:chOff x="692078" y="1079300"/>
            <a:chExt cx="6158996" cy="3125448"/>
          </a:xfrm>
        </p:grpSpPr>
        <p:grpSp>
          <p:nvGrpSpPr>
            <p:cNvPr id="15" name="组 4">
              <a:extLst>
                <a:ext uri="{FF2B5EF4-FFF2-40B4-BE49-F238E27FC236}">
                  <a16:creationId xmlns:a16="http://schemas.microsoft.com/office/drawing/2014/main" id="{B4ACFF38-41FE-0648-BFD4-0B812DEFC252}"/>
                </a:ext>
              </a:extLst>
            </p:cNvPr>
            <p:cNvGrpSpPr/>
            <p:nvPr/>
          </p:nvGrpSpPr>
          <p:grpSpPr>
            <a:xfrm>
              <a:off x="692078" y="1079300"/>
              <a:ext cx="6158996" cy="3125448"/>
              <a:chOff x="377339" y="1877688"/>
              <a:chExt cx="6158996" cy="3125448"/>
            </a:xfrm>
          </p:grpSpPr>
          <p:sp>
            <p:nvSpPr>
              <p:cNvPr id="16" name="圆角矩形 35">
                <a:extLst>
                  <a:ext uri="{FF2B5EF4-FFF2-40B4-BE49-F238E27FC236}">
                    <a16:creationId xmlns:a16="http://schemas.microsoft.com/office/drawing/2014/main" id="{24DDFA33-F868-3646-BFFF-B4AD4150640A}"/>
                  </a:ext>
                </a:extLst>
              </p:cNvPr>
              <p:cNvSpPr/>
              <p:nvPr/>
            </p:nvSpPr>
            <p:spPr>
              <a:xfrm>
                <a:off x="377339" y="1877688"/>
                <a:ext cx="6158996" cy="312544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mpd="sng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grpSp>
            <p:nvGrpSpPr>
              <p:cNvPr id="20" name="组 17">
                <a:extLst>
                  <a:ext uri="{FF2B5EF4-FFF2-40B4-BE49-F238E27FC236}">
                    <a16:creationId xmlns:a16="http://schemas.microsoft.com/office/drawing/2014/main" id="{2AF310B3-46C5-B84F-8B6E-77BC63C152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5911" y="1994724"/>
                <a:ext cx="5187977" cy="2879999"/>
                <a:chOff x="290708" y="1246450"/>
                <a:chExt cx="6863260" cy="3809999"/>
              </a:xfrm>
            </p:grpSpPr>
            <p:pic>
              <p:nvPicPr>
                <p:cNvPr id="23" name="图片 1">
                  <a:extLst>
                    <a:ext uri="{FF2B5EF4-FFF2-40B4-BE49-F238E27FC236}">
                      <a16:creationId xmlns:a16="http://schemas.microsoft.com/office/drawing/2014/main" id="{41482380-0432-FD4A-96D3-699AA7BE8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708" y="1246450"/>
                  <a:ext cx="6172200" cy="3809999"/>
                </a:xfrm>
                <a:prstGeom prst="rect">
                  <a:avLst/>
                </a:prstGeom>
              </p:spPr>
            </p:pic>
            <p:grpSp>
              <p:nvGrpSpPr>
                <p:cNvPr id="24" name="组 10">
                  <a:extLst>
                    <a:ext uri="{FF2B5EF4-FFF2-40B4-BE49-F238E27FC236}">
                      <a16:creationId xmlns:a16="http://schemas.microsoft.com/office/drawing/2014/main" id="{E3036D92-7015-3440-9E07-22461CD39F48}"/>
                    </a:ext>
                  </a:extLst>
                </p:cNvPr>
                <p:cNvGrpSpPr/>
                <p:nvPr/>
              </p:nvGrpSpPr>
              <p:grpSpPr>
                <a:xfrm>
                  <a:off x="1186015" y="1457565"/>
                  <a:ext cx="5967953" cy="2645246"/>
                  <a:chOff x="2061911" y="1516889"/>
                  <a:chExt cx="5967953" cy="2645246"/>
                </a:xfrm>
              </p:grpSpPr>
              <p:sp>
                <p:nvSpPr>
                  <p:cNvPr id="25" name="矩形 2">
                    <a:extLst>
                      <a:ext uri="{FF2B5EF4-FFF2-40B4-BE49-F238E27FC236}">
                        <a16:creationId xmlns:a16="http://schemas.microsoft.com/office/drawing/2014/main" id="{D11D9C08-1903-1646-A82F-237C108C1BCF}"/>
                      </a:ext>
                    </a:extLst>
                  </p:cNvPr>
                  <p:cNvSpPr/>
                  <p:nvPr/>
                </p:nvSpPr>
                <p:spPr>
                  <a:xfrm>
                    <a:off x="6850272" y="1516889"/>
                    <a:ext cx="117959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1400" dirty="0">
                        <a:latin typeface="Times New Roman"/>
                        <a:cs typeface="Times New Roman"/>
                      </a:rPr>
                      <a:t>Vacuum level</a:t>
                    </a:r>
                    <a:endParaRPr lang="zh-CN" altLang="en-US" sz="1400" dirty="0"/>
                  </a:p>
                </p:txBody>
              </p:sp>
              <p:sp>
                <p:nvSpPr>
                  <p:cNvPr id="26" name="矩形 6">
                    <a:extLst>
                      <a:ext uri="{FF2B5EF4-FFF2-40B4-BE49-F238E27FC236}">
                        <a16:creationId xmlns:a16="http://schemas.microsoft.com/office/drawing/2014/main" id="{FDBD2A56-0884-C74F-91A2-D649BB7527C5}"/>
                      </a:ext>
                    </a:extLst>
                  </p:cNvPr>
                  <p:cNvSpPr/>
                  <p:nvPr/>
                </p:nvSpPr>
                <p:spPr>
                  <a:xfrm>
                    <a:off x="2084640" y="1965756"/>
                    <a:ext cx="58380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000090"/>
                        </a:solidFill>
                        <a:latin typeface="Times New Roman"/>
                        <a:cs typeface="Times New Roman"/>
                      </a:rPr>
                      <a:t>CBM</a:t>
                    </a:r>
                    <a:endParaRPr lang="zh-CN" altLang="en-US" sz="1400" dirty="0">
                      <a:solidFill>
                        <a:srgbClr val="000090"/>
                      </a:solidFill>
                    </a:endParaRPr>
                  </a:p>
                </p:txBody>
              </p:sp>
              <p:sp>
                <p:nvSpPr>
                  <p:cNvPr id="27" name="矩形 7">
                    <a:extLst>
                      <a:ext uri="{FF2B5EF4-FFF2-40B4-BE49-F238E27FC236}">
                        <a16:creationId xmlns:a16="http://schemas.microsoft.com/office/drawing/2014/main" id="{B5C5BB48-CE18-A141-BC07-AEBD1F4A9B1F}"/>
                      </a:ext>
                    </a:extLst>
                  </p:cNvPr>
                  <p:cNvSpPr/>
                  <p:nvPr/>
                </p:nvSpPr>
                <p:spPr>
                  <a:xfrm>
                    <a:off x="2061911" y="3854358"/>
                    <a:ext cx="60653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FF0000"/>
                        </a:solidFill>
                        <a:latin typeface="Times New Roman"/>
                        <a:cs typeface="Times New Roman"/>
                      </a:rPr>
                      <a:t>VBM</a:t>
                    </a:r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8" name="矩形 8">
                    <a:extLst>
                      <a:ext uri="{FF2B5EF4-FFF2-40B4-BE49-F238E27FC236}">
                        <a16:creationId xmlns:a16="http://schemas.microsoft.com/office/drawing/2014/main" id="{4AE84A1D-8F75-D14E-8E0B-F409C239C0A7}"/>
                      </a:ext>
                    </a:extLst>
                  </p:cNvPr>
                  <p:cNvSpPr/>
                  <p:nvPr/>
                </p:nvSpPr>
                <p:spPr>
                  <a:xfrm>
                    <a:off x="4859565" y="2331513"/>
                    <a:ext cx="159571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008000"/>
                        </a:solidFill>
                        <a:latin typeface="Times New Roman"/>
                        <a:cs typeface="Times New Roman"/>
                      </a:rPr>
                      <a:t>Reduction potential</a:t>
                    </a:r>
                    <a:endParaRPr lang="zh-CN" altLang="en-US" sz="1400" dirty="0">
                      <a:solidFill>
                        <a:srgbClr val="008000"/>
                      </a:solidFill>
                    </a:endParaRPr>
                  </a:p>
                </p:txBody>
              </p:sp>
              <p:sp>
                <p:nvSpPr>
                  <p:cNvPr id="29" name="矩形 9">
                    <a:extLst>
                      <a:ext uri="{FF2B5EF4-FFF2-40B4-BE49-F238E27FC236}">
                        <a16:creationId xmlns:a16="http://schemas.microsoft.com/office/drawing/2014/main" id="{B8BF1BA4-A21C-ED4F-829D-DF16FFE15524}"/>
                      </a:ext>
                    </a:extLst>
                  </p:cNvPr>
                  <p:cNvSpPr/>
                  <p:nvPr/>
                </p:nvSpPr>
                <p:spPr>
                  <a:xfrm>
                    <a:off x="4945020" y="3166844"/>
                    <a:ext cx="15758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FB2DE3"/>
                        </a:solidFill>
                        <a:latin typeface="Times New Roman"/>
                        <a:cs typeface="Times New Roman"/>
                      </a:rPr>
                      <a:t>Oxidation potential</a:t>
                    </a:r>
                    <a:endParaRPr lang="zh-CN" altLang="en-US" sz="1400" dirty="0">
                      <a:solidFill>
                        <a:srgbClr val="FB2DE3"/>
                      </a:solidFill>
                    </a:endParaRPr>
                  </a:p>
                </p:txBody>
              </p:sp>
            </p:grpSp>
          </p:grpSp>
        </p:grpSp>
        <p:pic>
          <p:nvPicPr>
            <p:cNvPr id="41" name="图片 42" descr="water-slab-black.jpg">
              <a:extLst>
                <a:ext uri="{FF2B5EF4-FFF2-40B4-BE49-F238E27FC236}">
                  <a16:creationId xmlns:a16="http://schemas.microsoft.com/office/drawing/2014/main" id="{5CDEC84E-2137-1048-9343-785FF9B04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" t="-2327" r="4583"/>
            <a:stretch/>
          </p:blipFill>
          <p:spPr>
            <a:xfrm>
              <a:off x="5378016" y="3006118"/>
              <a:ext cx="1306873" cy="102769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2" name="文本框 20">
            <a:extLst>
              <a:ext uri="{FF2B5EF4-FFF2-40B4-BE49-F238E27FC236}">
                <a16:creationId xmlns:a16="http://schemas.microsoft.com/office/drawing/2014/main" id="{1C6FC2BB-FC70-AA4D-A103-8047E5CD381C}"/>
              </a:ext>
            </a:extLst>
          </p:cNvPr>
          <p:cNvSpPr txBox="1"/>
          <p:nvPr/>
        </p:nvSpPr>
        <p:spPr>
          <a:xfrm>
            <a:off x="1270796" y="855656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80000"/>
              <a:buBlip>
                <a:blip r:embed="rId7"/>
              </a:buBlip>
            </a:pPr>
            <a:r>
              <a:rPr kumimoji="1" lang="en-US" altLang="zh-CN" dirty="0">
                <a:latin typeface="Times New Roman"/>
                <a:cs typeface="Times New Roman"/>
              </a:rPr>
              <a:t>Multi-level simulations on the band edge alignment: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B1169A-EA78-7C4B-8CF6-68F10BCD7359}"/>
              </a:ext>
            </a:extLst>
          </p:cNvPr>
          <p:cNvGrpSpPr/>
          <p:nvPr/>
        </p:nvGrpSpPr>
        <p:grpSpPr>
          <a:xfrm>
            <a:off x="7162166" y="1731688"/>
            <a:ext cx="1611085" cy="4487899"/>
            <a:chOff x="7162166" y="1731688"/>
            <a:chExt cx="1611085" cy="4487899"/>
          </a:xfrm>
        </p:grpSpPr>
        <p:pic>
          <p:nvPicPr>
            <p:cNvPr id="44" name="图片 12">
              <a:extLst>
                <a:ext uri="{FF2B5EF4-FFF2-40B4-BE49-F238E27FC236}">
                  <a16:creationId xmlns:a16="http://schemas.microsoft.com/office/drawing/2014/main" id="{5EA90564-B822-7349-9650-7B137B19D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5"/>
            <a:stretch/>
          </p:blipFill>
          <p:spPr>
            <a:xfrm>
              <a:off x="7366093" y="1731688"/>
              <a:ext cx="1273074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7" name="图片 13">
              <a:extLst>
                <a:ext uri="{FF2B5EF4-FFF2-40B4-BE49-F238E27FC236}">
                  <a16:creationId xmlns:a16="http://schemas.microsoft.com/office/drawing/2014/main" id="{14D1E4E7-AAAA-7944-83E8-23B6B7E1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2166" y="4847987"/>
              <a:ext cx="1611085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30" name="组 22">
            <a:extLst>
              <a:ext uri="{FF2B5EF4-FFF2-40B4-BE49-F238E27FC236}">
                <a16:creationId xmlns:a16="http://schemas.microsoft.com/office/drawing/2014/main" id="{CBC496C9-2F70-164D-9D44-7C8CF8639616}"/>
              </a:ext>
            </a:extLst>
          </p:cNvPr>
          <p:cNvGrpSpPr/>
          <p:nvPr/>
        </p:nvGrpSpPr>
        <p:grpSpPr>
          <a:xfrm>
            <a:off x="171964" y="145531"/>
            <a:ext cx="8253541" cy="922196"/>
            <a:chOff x="171964" y="92611"/>
            <a:chExt cx="8253541" cy="922196"/>
          </a:xfrm>
        </p:grpSpPr>
        <p:sp>
          <p:nvSpPr>
            <p:cNvPr id="35" name="文本框 23">
              <a:extLst>
                <a:ext uri="{FF2B5EF4-FFF2-40B4-BE49-F238E27FC236}">
                  <a16:creationId xmlns:a16="http://schemas.microsoft.com/office/drawing/2014/main" id="{CB224BDD-D8B4-954E-9C96-E5B9297E1F32}"/>
                </a:ext>
              </a:extLst>
            </p:cNvPr>
            <p:cNvSpPr txBox="1"/>
            <p:nvPr/>
          </p:nvSpPr>
          <p:spPr>
            <a:xfrm>
              <a:off x="1216993" y="275159"/>
              <a:ext cx="72085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2. Aqueous Environments from First Principles</a:t>
              </a:r>
            </a:p>
          </p:txBody>
        </p:sp>
        <p:pic>
          <p:nvPicPr>
            <p:cNvPr id="36" name="图片 24" descr="water-mol.jpg">
              <a:extLst>
                <a:ext uri="{FF2B5EF4-FFF2-40B4-BE49-F238E27FC236}">
                  <a16:creationId xmlns:a16="http://schemas.microsoft.com/office/drawing/2014/main" id="{9B1663D8-2E2E-0748-B21E-28FA19FC3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2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1011865" y="1019226"/>
            <a:ext cx="7124415" cy="3162215"/>
            <a:chOff x="938981" y="1614920"/>
            <a:chExt cx="7124415" cy="3162215"/>
          </a:xfrm>
        </p:grpSpPr>
        <p:sp>
          <p:nvSpPr>
            <p:cNvPr id="22" name="圆角矩形 21"/>
            <p:cNvSpPr/>
            <p:nvPr/>
          </p:nvSpPr>
          <p:spPr>
            <a:xfrm>
              <a:off x="938981" y="1614920"/>
              <a:ext cx="7124415" cy="315852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3" name="组 2"/>
            <p:cNvGrpSpPr>
              <a:grpSpLocks noChangeAspect="1"/>
            </p:cNvGrpSpPr>
            <p:nvPr/>
          </p:nvGrpSpPr>
          <p:grpSpPr>
            <a:xfrm>
              <a:off x="1405790" y="1753536"/>
              <a:ext cx="2569921" cy="1800000"/>
              <a:chOff x="190501" y="1111159"/>
              <a:chExt cx="4308217" cy="3017520"/>
            </a:xfrm>
          </p:grpSpPr>
          <p:pic>
            <p:nvPicPr>
              <p:cNvPr id="4" name="图片 3" descr="fig2-d-tau-xyz-break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1" y="1111159"/>
                <a:ext cx="4308217" cy="3017520"/>
              </a:xfrm>
              <a:prstGeom prst="rect">
                <a:avLst/>
              </a:prstGeom>
            </p:spPr>
          </p:pic>
          <p:grpSp>
            <p:nvGrpSpPr>
              <p:cNvPr id="5" name="组 4"/>
              <p:cNvGrpSpPr/>
              <p:nvPr/>
            </p:nvGrpSpPr>
            <p:grpSpPr>
              <a:xfrm>
                <a:off x="1261939" y="1250902"/>
                <a:ext cx="2232908" cy="567552"/>
                <a:chOff x="10647108" y="40758533"/>
                <a:chExt cx="3306612" cy="840461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10916594" y="40758533"/>
                  <a:ext cx="3037126" cy="8404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800" dirty="0">
                      <a:latin typeface="Times New Roman"/>
                      <a:cs typeface="Times New Roman"/>
                    </a:rPr>
                    <a:t>Bulk water </a:t>
                  </a:r>
                  <a:r>
                    <a:rPr kumimoji="1" lang="en-US" altLang="zh-CN" sz="800" dirty="0" err="1">
                      <a:latin typeface="Times New Roman"/>
                      <a:cs typeface="Times New Roman"/>
                    </a:rPr>
                    <a:t>ρ</a:t>
                  </a:r>
                  <a:r>
                    <a:rPr kumimoji="1" lang="en-US" altLang="zh-CN" sz="800" dirty="0">
                      <a:latin typeface="Times New Roman"/>
                      <a:cs typeface="Times New Roman"/>
                    </a:rPr>
                    <a:t>=0.99 g/cm</a:t>
                  </a:r>
                  <a:r>
                    <a:rPr kumimoji="1" lang="en-US" altLang="zh-CN" sz="800" baseline="30000" dirty="0">
                      <a:latin typeface="Times New Roman"/>
                      <a:cs typeface="Times New Roman"/>
                    </a:rPr>
                    <a:t>3</a:t>
                  </a:r>
                </a:p>
                <a:p>
                  <a:r>
                    <a:rPr kumimoji="1" lang="en-US" altLang="zh-CN" sz="800" dirty="0">
                      <a:latin typeface="Times New Roman"/>
                      <a:cs typeface="Times New Roman"/>
                    </a:rPr>
                    <a:t>Bulk water </a:t>
                  </a:r>
                  <a:r>
                    <a:rPr kumimoji="1" lang="en-US" altLang="zh-CN" sz="800" dirty="0" err="1">
                      <a:latin typeface="Times New Roman"/>
                      <a:cs typeface="Times New Roman"/>
                    </a:rPr>
                    <a:t>ρ</a:t>
                  </a:r>
                  <a:r>
                    <a:rPr kumimoji="1" lang="en-US" altLang="zh-CN" sz="800" dirty="0">
                      <a:latin typeface="Times New Roman"/>
                      <a:cs typeface="Times New Roman"/>
                    </a:rPr>
                    <a:t>=0.90 g/cm</a:t>
                  </a:r>
                  <a:r>
                    <a:rPr kumimoji="1" lang="en-US" altLang="zh-CN" sz="800" baseline="30000" dirty="0">
                      <a:latin typeface="Times New Roman"/>
                      <a:cs typeface="Times New Roman"/>
                    </a:rPr>
                    <a:t>3</a:t>
                  </a:r>
                </a:p>
              </p:txBody>
            </p:sp>
            <p:cxnSp>
              <p:nvCxnSpPr>
                <p:cNvPr id="7" name="直线连接符 6"/>
                <p:cNvCxnSpPr/>
                <p:nvPr/>
              </p:nvCxnSpPr>
              <p:spPr>
                <a:xfrm>
                  <a:off x="10647108" y="40984040"/>
                  <a:ext cx="274320" cy="0"/>
                </a:xfrm>
                <a:prstGeom prst="line">
                  <a:avLst/>
                </a:prstGeom>
                <a:ln w="9525" cmpd="sng">
                  <a:solidFill>
                    <a:srgbClr val="FF66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线连接符 7"/>
                <p:cNvCxnSpPr/>
                <p:nvPr/>
              </p:nvCxnSpPr>
              <p:spPr>
                <a:xfrm>
                  <a:off x="10664044" y="41271904"/>
                  <a:ext cx="274320" cy="0"/>
                </a:xfrm>
                <a:prstGeom prst="line">
                  <a:avLst/>
                </a:prstGeom>
                <a:ln w="9525" cmpd="sng">
                  <a:solidFill>
                    <a:srgbClr val="F91DFF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5" name="图片 14" descr="comp-444-LJ-n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" t="3327" b="6055"/>
            <a:stretch/>
          </p:blipFill>
          <p:spPr>
            <a:xfrm>
              <a:off x="4079533" y="1759445"/>
              <a:ext cx="3546467" cy="2880000"/>
            </a:xfrm>
            <a:prstGeom prst="rect">
              <a:avLst/>
            </a:prstGeom>
          </p:spPr>
        </p:pic>
        <p:grpSp>
          <p:nvGrpSpPr>
            <p:cNvPr id="18" name="组 17"/>
            <p:cNvGrpSpPr>
              <a:grpSpLocks noChangeAspect="1"/>
            </p:cNvGrpSpPr>
            <p:nvPr/>
          </p:nvGrpSpPr>
          <p:grpSpPr>
            <a:xfrm>
              <a:off x="1731245" y="3609899"/>
              <a:ext cx="1935196" cy="1167236"/>
              <a:chOff x="298111" y="4730748"/>
              <a:chExt cx="2984278" cy="180000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11" y="4730750"/>
                <a:ext cx="1950534" cy="180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5"/>
              <a:srcRect r="71528"/>
              <a:stretch/>
            </p:blipFill>
            <p:spPr>
              <a:xfrm>
                <a:off x="2426998" y="4730748"/>
                <a:ext cx="855391" cy="16654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26" name="组 5">
            <a:extLst>
              <a:ext uri="{FF2B5EF4-FFF2-40B4-BE49-F238E27FC236}">
                <a16:creationId xmlns:a16="http://schemas.microsoft.com/office/drawing/2014/main" id="{87268030-0956-8E4F-9144-211F28B08B18}"/>
              </a:ext>
            </a:extLst>
          </p:cNvPr>
          <p:cNvGrpSpPr/>
          <p:nvPr/>
        </p:nvGrpSpPr>
        <p:grpSpPr>
          <a:xfrm>
            <a:off x="1919496" y="4388157"/>
            <a:ext cx="5309152" cy="1143000"/>
            <a:chOff x="253448" y="5422900"/>
            <a:chExt cx="5309152" cy="1143000"/>
          </a:xfrm>
        </p:grpSpPr>
        <p:sp>
          <p:nvSpPr>
            <p:cNvPr id="27" name="圆角矩形 2">
              <a:extLst>
                <a:ext uri="{FF2B5EF4-FFF2-40B4-BE49-F238E27FC236}">
                  <a16:creationId xmlns:a16="http://schemas.microsoft.com/office/drawing/2014/main" id="{59A21791-2716-AF4A-B89E-FFB1A9410EA1}"/>
                </a:ext>
              </a:extLst>
            </p:cNvPr>
            <p:cNvSpPr/>
            <p:nvPr/>
          </p:nvSpPr>
          <p:spPr>
            <a:xfrm>
              <a:off x="253448" y="5422900"/>
              <a:ext cx="5309152" cy="1143000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1FEBE5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 1">
              <a:extLst>
                <a:ext uri="{FF2B5EF4-FFF2-40B4-BE49-F238E27FC236}">
                  <a16:creationId xmlns:a16="http://schemas.microsoft.com/office/drawing/2014/main" id="{D7068F6F-5A6F-A44E-B72D-94CA2B04B51F}"/>
                </a:ext>
              </a:extLst>
            </p:cNvPr>
            <p:cNvGrpSpPr/>
            <p:nvPr/>
          </p:nvGrpSpPr>
          <p:grpSpPr>
            <a:xfrm>
              <a:off x="304248" y="5443084"/>
              <a:ext cx="5208600" cy="997158"/>
              <a:chOff x="304248" y="5506584"/>
              <a:chExt cx="5208600" cy="997158"/>
            </a:xfrm>
          </p:grpSpPr>
          <p:sp>
            <p:nvSpPr>
              <p:cNvPr id="29" name="文本框 25">
                <a:extLst>
                  <a:ext uri="{FF2B5EF4-FFF2-40B4-BE49-F238E27FC236}">
                    <a16:creationId xmlns:a16="http://schemas.microsoft.com/office/drawing/2014/main" id="{D65467F7-4BB9-304A-9291-ECEDFE6D6878}"/>
                  </a:ext>
                </a:extLst>
              </p:cNvPr>
              <p:cNvSpPr txBox="1"/>
              <p:nvPr/>
            </p:nvSpPr>
            <p:spPr>
              <a:xfrm>
                <a:off x="3122450" y="5533220"/>
                <a:ext cx="2390398" cy="970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NVT ensemble</a:t>
                </a:r>
              </a:p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Particle Mesh </a:t>
                </a:r>
                <a:r>
                  <a:rPr kumimoji="1" lang="en-US" altLang="zh-CN" sz="1600" dirty="0" err="1"/>
                  <a:t>Ewald</a:t>
                </a:r>
                <a:endParaRPr kumimoji="1" lang="en-US" altLang="zh-CN" sz="1600" dirty="0"/>
              </a:p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20-80 ns  </a:t>
                </a:r>
                <a:endParaRPr kumimoji="1" lang="zh-CN" altLang="en-US" sz="1600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D47560-67C2-AB41-BA71-F2AB6635C3B0}"/>
                  </a:ext>
                </a:extLst>
              </p:cNvPr>
              <p:cNvSpPr txBox="1"/>
              <p:nvPr/>
            </p:nvSpPr>
            <p:spPr>
              <a:xfrm>
                <a:off x="304248" y="5506584"/>
                <a:ext cx="2172390" cy="970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GROMACS 4.5</a:t>
                </a:r>
              </a:p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SPC/E potential</a:t>
                </a:r>
              </a:p>
              <a:p>
                <a:pPr marL="457200" indent="-457200">
                  <a:lnSpc>
                    <a:spcPct val="120000"/>
                  </a:lnSpc>
                  <a:buSzPct val="150000"/>
                  <a:buBlip>
                    <a:blip r:embed="rId6"/>
                  </a:buBlip>
                </a:pPr>
                <a:r>
                  <a:rPr kumimoji="1" lang="en-US" altLang="zh-CN" sz="1600" dirty="0"/>
                  <a:t>N = 3456 - 221184 </a:t>
                </a:r>
                <a:endParaRPr kumimoji="1" lang="en-US" altLang="zh-CN" sz="1600" baseline="30000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9F42B2-711C-974E-AF1A-FFCFA50AF300}"/>
              </a:ext>
            </a:extLst>
          </p:cNvPr>
          <p:cNvGrpSpPr/>
          <p:nvPr/>
        </p:nvGrpSpPr>
        <p:grpSpPr>
          <a:xfrm>
            <a:off x="1804129" y="4043751"/>
            <a:ext cx="5778773" cy="2076545"/>
            <a:chOff x="1281397" y="4275268"/>
            <a:chExt cx="5778773" cy="2076545"/>
          </a:xfrm>
        </p:grpSpPr>
        <p:pic>
          <p:nvPicPr>
            <p:cNvPr id="32" name="图片 7" descr="F3.large.jpg">
              <a:extLst>
                <a:ext uri="{FF2B5EF4-FFF2-40B4-BE49-F238E27FC236}">
                  <a16:creationId xmlns:a16="http://schemas.microsoft.com/office/drawing/2014/main" id="{C0B5BA92-9962-7A46-A7A3-623A76FE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559" y="4551813"/>
              <a:ext cx="2256611" cy="1800000"/>
            </a:xfrm>
            <a:prstGeom prst="rect">
              <a:avLst/>
            </a:prstGeom>
          </p:spPr>
        </p:pic>
        <p:grpSp>
          <p:nvGrpSpPr>
            <p:cNvPr id="33" name="组 11">
              <a:extLst>
                <a:ext uri="{FF2B5EF4-FFF2-40B4-BE49-F238E27FC236}">
                  <a16:creationId xmlns:a16="http://schemas.microsoft.com/office/drawing/2014/main" id="{2CDD020E-BFB2-FF4A-BC0B-5C6012E4C410}"/>
                </a:ext>
              </a:extLst>
            </p:cNvPr>
            <p:cNvGrpSpPr/>
            <p:nvPr/>
          </p:nvGrpSpPr>
          <p:grpSpPr>
            <a:xfrm>
              <a:off x="1281397" y="4275268"/>
              <a:ext cx="3522162" cy="1624789"/>
              <a:chOff x="1120070" y="1868613"/>
              <a:chExt cx="3522162" cy="1624789"/>
            </a:xfrm>
          </p:grpSpPr>
          <p:pic>
            <p:nvPicPr>
              <p:cNvPr id="35" name="图片 5">
                <a:extLst>
                  <a:ext uri="{FF2B5EF4-FFF2-40B4-BE49-F238E27FC236}">
                    <a16:creationId xmlns:a16="http://schemas.microsoft.com/office/drawing/2014/main" id="{F3671FB2-943A-E64D-BD8B-654538531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1349"/>
              <a:stretch/>
            </p:blipFill>
            <p:spPr>
              <a:xfrm>
                <a:off x="1120070" y="2015395"/>
                <a:ext cx="3522162" cy="1478007"/>
              </a:xfrm>
              <a:prstGeom prst="rect">
                <a:avLst/>
              </a:prstGeom>
            </p:spPr>
          </p:pic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964692A2-5C3A-1046-84B4-1CD177AA4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02" y="1868613"/>
                <a:ext cx="1015630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" name="Text Box 4">
              <a:extLst>
                <a:ext uri="{FF2B5EF4-FFF2-40B4-BE49-F238E27FC236}">
                  <a16:creationId xmlns:a16="http://schemas.microsoft.com/office/drawing/2014/main" id="{9994FEF0-1DCB-3A44-9117-34B5C6609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72" y="5919045"/>
              <a:ext cx="3076222" cy="255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5pPr>
              <a:lvl6pPr marL="1536700" indent="-2159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6pPr>
              <a:lvl7pPr marL="1993900" indent="-2159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7pPr>
              <a:lvl8pPr marL="2451100" indent="-2159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8pPr>
              <a:lvl9pPr marL="2908300" indent="-2159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宋体" charset="0"/>
                  <a:cs typeface="msgothic" charset="0"/>
                </a:defRPr>
              </a:lvl9pPr>
            </a:lstStyle>
            <a:p>
              <a:r>
                <a:rPr lang="en-GB" altLang="zh-CN" sz="1200" dirty="0">
                  <a:latin typeface="Arial" charset="0"/>
                </a:rPr>
                <a:t>L. </a:t>
              </a:r>
              <a:r>
                <a:rPr lang="en-GB" altLang="zh-CN" sz="1200" dirty="0" err="1">
                  <a:latin typeface="Arial" charset="0"/>
                </a:rPr>
                <a:t>Fumagalli</a:t>
              </a:r>
              <a:r>
                <a:rPr lang="en-GB" altLang="zh-CN" sz="1200" dirty="0">
                  <a:latin typeface="Arial" charset="0"/>
                </a:rPr>
                <a:t> et al. </a:t>
              </a:r>
              <a:r>
                <a:rPr lang="en-GB" altLang="zh-CN" sz="1200" i="1" dirty="0">
                  <a:latin typeface="Arial" charset="0"/>
                </a:rPr>
                <a:t>Science</a:t>
              </a:r>
              <a:r>
                <a:rPr lang="en-GB" altLang="zh-CN" sz="1200" dirty="0">
                  <a:latin typeface="Arial" charset="0"/>
                </a:rPr>
                <a:t> 360</a:t>
              </a:r>
              <a:r>
                <a:rPr lang="en-US" altLang="zh-CN" sz="1200" dirty="0">
                  <a:latin typeface="Arial" charset="0"/>
                </a:rPr>
                <a:t>, </a:t>
              </a:r>
              <a:r>
                <a:rPr lang="en-GB" altLang="zh-CN" sz="1200" dirty="0">
                  <a:latin typeface="Arial" charset="0"/>
                </a:rPr>
                <a:t>1339 (2018)</a:t>
              </a:r>
            </a:p>
          </p:txBody>
        </p:sp>
      </p:grpSp>
      <p:grpSp>
        <p:nvGrpSpPr>
          <p:cNvPr id="38" name="组 22">
            <a:extLst>
              <a:ext uri="{FF2B5EF4-FFF2-40B4-BE49-F238E27FC236}">
                <a16:creationId xmlns:a16="http://schemas.microsoft.com/office/drawing/2014/main" id="{52D0F9E9-385D-D341-9F07-78C6CD44081B}"/>
              </a:ext>
            </a:extLst>
          </p:cNvPr>
          <p:cNvGrpSpPr/>
          <p:nvPr/>
        </p:nvGrpSpPr>
        <p:grpSpPr>
          <a:xfrm>
            <a:off x="171964" y="145531"/>
            <a:ext cx="5642250" cy="922196"/>
            <a:chOff x="171964" y="92611"/>
            <a:chExt cx="5642250" cy="922196"/>
          </a:xfrm>
        </p:grpSpPr>
        <p:sp>
          <p:nvSpPr>
            <p:cNvPr id="39" name="文本框 23">
              <a:extLst>
                <a:ext uri="{FF2B5EF4-FFF2-40B4-BE49-F238E27FC236}">
                  <a16:creationId xmlns:a16="http://schemas.microsoft.com/office/drawing/2014/main" id="{B0B66F78-ED4E-F44A-9DD1-ECE4B4C30CDE}"/>
                </a:ext>
              </a:extLst>
            </p:cNvPr>
            <p:cNvSpPr txBox="1"/>
            <p:nvPr/>
          </p:nvSpPr>
          <p:spPr>
            <a:xfrm>
              <a:off x="1216993" y="275159"/>
              <a:ext cx="45972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3. Water Under Confinement</a:t>
              </a:r>
            </a:p>
          </p:txBody>
        </p:sp>
        <p:pic>
          <p:nvPicPr>
            <p:cNvPr id="40" name="图片 24" descr="water-mol.jpg">
              <a:extLst>
                <a:ext uri="{FF2B5EF4-FFF2-40B4-BE49-F238E27FC236}">
                  <a16:creationId xmlns:a16="http://schemas.microsoft.com/office/drawing/2014/main" id="{301B1B43-5586-714D-B0E1-E4A9E337A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79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pwi2xs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15031" r="9372" b="18025"/>
          <a:stretch/>
        </p:blipFill>
        <p:spPr>
          <a:xfrm>
            <a:off x="537444" y="5615421"/>
            <a:ext cx="863159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" name="组 18"/>
          <p:cNvGrpSpPr/>
          <p:nvPr/>
        </p:nvGrpSpPr>
        <p:grpSpPr>
          <a:xfrm>
            <a:off x="1336916" y="4456635"/>
            <a:ext cx="1847494" cy="1449332"/>
            <a:chOff x="1516012" y="3810133"/>
            <a:chExt cx="1847494" cy="144933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0516" y="4179465"/>
              <a:ext cx="174299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文本框 5"/>
            <p:cNvSpPr txBox="1"/>
            <p:nvPr/>
          </p:nvSpPr>
          <p:spPr>
            <a:xfrm>
              <a:off x="1516012" y="3810133"/>
              <a:ext cx="1464119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 formation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2352170" y="2567378"/>
            <a:ext cx="4205332" cy="3203708"/>
            <a:chOff x="2356897" y="1773182"/>
            <a:chExt cx="4205332" cy="320370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/>
            <a:srcRect l="1" t="68107" r="-6732"/>
            <a:stretch/>
          </p:blipFill>
          <p:spPr>
            <a:xfrm>
              <a:off x="3232225" y="3536890"/>
              <a:ext cx="2109832" cy="1440000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/>
            <a:srcRect l="50829"/>
            <a:stretch/>
          </p:blipFill>
          <p:spPr>
            <a:xfrm>
              <a:off x="2483556" y="2018512"/>
              <a:ext cx="1731215" cy="144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4948518" y="4669113"/>
              <a:ext cx="1613711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Electronic structure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56897" y="1773182"/>
              <a:ext cx="914033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Dynamics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6033190" y="829728"/>
            <a:ext cx="2995407" cy="2406759"/>
            <a:chOff x="6315412" y="604540"/>
            <a:chExt cx="2995407" cy="2406759"/>
          </a:xfrm>
        </p:grpSpPr>
        <p:pic>
          <p:nvPicPr>
            <p:cNvPr id="5" name="图片 4" descr="演示文稿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9" t="21728" r="12407" b="14568"/>
            <a:stretch/>
          </p:blipFill>
          <p:spPr>
            <a:xfrm>
              <a:off x="6315412" y="851299"/>
              <a:ext cx="2653954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6961201" y="604540"/>
              <a:ext cx="2349618" cy="30777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Moisture-enhanced corrosion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399285" y="2653092"/>
            <a:ext cx="2120101" cy="1570081"/>
            <a:chOff x="4338056" y="1708431"/>
            <a:chExt cx="2120101" cy="15700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6221" y="2018512"/>
              <a:ext cx="2011936" cy="12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文本框 16"/>
            <p:cNvSpPr txBox="1"/>
            <p:nvPr/>
          </p:nvSpPr>
          <p:spPr>
            <a:xfrm>
              <a:off x="4338056" y="1708431"/>
              <a:ext cx="1484702" cy="3077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Thermodynamics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82222" y="6383543"/>
            <a:ext cx="217078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principles calculations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 23"/>
          <p:cNvGrpSpPr>
            <a:grpSpLocks noChangeAspect="1"/>
          </p:cNvGrpSpPr>
          <p:nvPr/>
        </p:nvGrpSpPr>
        <p:grpSpPr>
          <a:xfrm>
            <a:off x="368527" y="1230997"/>
            <a:ext cx="1830644" cy="1280160"/>
            <a:chOff x="6418448" y="4280585"/>
            <a:chExt cx="2410351" cy="1685544"/>
          </a:xfrm>
        </p:grpSpPr>
        <p:pic>
          <p:nvPicPr>
            <p:cNvPr id="25" name="Picture 2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0" b="9653"/>
            <a:stretch/>
          </p:blipFill>
          <p:spPr bwMode="auto">
            <a:xfrm>
              <a:off x="6418448" y="4280585"/>
              <a:ext cx="1372631" cy="1685544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27" name="矩形 26"/>
            <p:cNvSpPr/>
            <p:nvPr/>
          </p:nvSpPr>
          <p:spPr>
            <a:xfrm>
              <a:off x="7765708" y="4975338"/>
              <a:ext cx="1063091" cy="4457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600" b="1" dirty="0">
                  <a:latin typeface="Times New Roman"/>
                  <a:cs typeface="Times New Roman"/>
                </a:rPr>
                <a:t>   </a:t>
              </a:r>
              <a:r>
                <a:rPr kumimoji="1" lang="en-US" altLang="zh-CN" sz="1400" b="1" dirty="0">
                  <a:latin typeface="Times New Roman"/>
                  <a:cs typeface="Times New Roman"/>
                </a:rPr>
                <a:t>Pu</a:t>
              </a:r>
              <a:r>
                <a:rPr kumimoji="1" lang="en-US" altLang="zh-CN" sz="1400" b="1" baseline="-25000" dirty="0">
                  <a:latin typeface="Times New Roman"/>
                  <a:cs typeface="Times New Roman"/>
                </a:rPr>
                <a:t>2</a:t>
              </a:r>
              <a:r>
                <a:rPr kumimoji="1" lang="en-US" altLang="zh-CN" sz="1400" b="1" dirty="0">
                  <a:latin typeface="Times New Roman"/>
                  <a:cs typeface="Times New Roman"/>
                </a:rPr>
                <a:t>O</a:t>
              </a:r>
              <a:r>
                <a:rPr kumimoji="1" lang="en-US" altLang="zh-CN" sz="1400" b="1" baseline="-25000" dirty="0">
                  <a:latin typeface="Times New Roman"/>
                  <a:cs typeface="Times New Roman"/>
                </a:rPr>
                <a:t>3</a:t>
              </a:r>
              <a:endParaRPr lang="zh-CN" alt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7651" y="4679434"/>
              <a:ext cx="781676" cy="40524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latin typeface="Times New Roman"/>
                  <a:cs typeface="Times New Roman"/>
                </a:rPr>
                <a:t>PuO</a:t>
              </a:r>
              <a:r>
                <a:rPr kumimoji="1" lang="en-US" altLang="zh-CN" sz="1400" b="1" baseline="-25000" dirty="0">
                  <a:latin typeface="Times New Roman"/>
                  <a:cs typeface="Times New Roman"/>
                </a:rPr>
                <a:t>2</a:t>
              </a:r>
              <a:endParaRPr lang="zh-CN" alt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flipH="1">
              <a:off x="8045109" y="5386605"/>
              <a:ext cx="614350" cy="4052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 err="1">
                  <a:latin typeface="Times New Roman"/>
                  <a:cs typeface="Times New Roman"/>
                </a:rPr>
                <a:t>Pu</a:t>
              </a:r>
              <a:endParaRPr lang="zh-CN" altLang="en-US" sz="1400" dirty="0">
                <a:latin typeface="Times New Roman"/>
                <a:cs typeface="Times New Roman"/>
              </a:endParaRPr>
            </a:p>
          </p:txBody>
        </p:sp>
        <p:cxnSp>
          <p:nvCxnSpPr>
            <p:cNvPr id="30" name="直线箭头连接符 29"/>
            <p:cNvCxnSpPr/>
            <p:nvPr/>
          </p:nvCxnSpPr>
          <p:spPr>
            <a:xfrm flipV="1">
              <a:off x="7727950" y="4954488"/>
              <a:ext cx="177800" cy="100112"/>
            </a:xfrm>
            <a:prstGeom prst="straightConnector1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/>
            <p:cNvCxnSpPr/>
            <p:nvPr/>
          </p:nvCxnSpPr>
          <p:spPr>
            <a:xfrm flipV="1">
              <a:off x="7777950" y="5221307"/>
              <a:ext cx="179400" cy="196850"/>
            </a:xfrm>
            <a:prstGeom prst="straightConnector1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>
              <a:endCxn id="29" idx="3"/>
            </p:cNvCxnSpPr>
            <p:nvPr/>
          </p:nvCxnSpPr>
          <p:spPr>
            <a:xfrm flipV="1">
              <a:off x="7778750" y="5589226"/>
              <a:ext cx="266359" cy="49575"/>
            </a:xfrm>
            <a:prstGeom prst="straightConnector1">
              <a:avLst/>
            </a:prstGeom>
            <a:solidFill>
              <a:schemeClr val="bg1"/>
            </a:solidFill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 9"/>
          <p:cNvGrpSpPr>
            <a:grpSpLocks noChangeAspect="1"/>
          </p:cNvGrpSpPr>
          <p:nvPr/>
        </p:nvGrpSpPr>
        <p:grpSpPr>
          <a:xfrm>
            <a:off x="2298429" y="1364069"/>
            <a:ext cx="1953666" cy="720000"/>
            <a:chOff x="6359112" y="4827542"/>
            <a:chExt cx="2734348" cy="1007711"/>
          </a:xfrm>
        </p:grpSpPr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541" y="4863253"/>
              <a:ext cx="1107919" cy="97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22" descr="300px-Plutonium_ri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112" y="4827542"/>
              <a:ext cx="1023930" cy="97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5" name="AutoShape 23"/>
            <p:cNvSpPr>
              <a:spLocks noChangeArrowheads="1"/>
            </p:cNvSpPr>
            <p:nvPr/>
          </p:nvSpPr>
          <p:spPr bwMode="auto">
            <a:xfrm>
              <a:off x="7383042" y="5194465"/>
              <a:ext cx="575625" cy="289244"/>
            </a:xfrm>
            <a:prstGeom prst="notchedRightArrow">
              <a:avLst>
                <a:gd name="adj1" fmla="val 50000"/>
                <a:gd name="adj2" fmla="val 66484"/>
              </a:avLst>
            </a:prstGeom>
            <a:solidFill>
              <a:srgbClr val="CCFFFF"/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</p:grpSp>
      <p:grpSp>
        <p:nvGrpSpPr>
          <p:cNvPr id="36" name="组 22">
            <a:extLst>
              <a:ext uri="{FF2B5EF4-FFF2-40B4-BE49-F238E27FC236}">
                <a16:creationId xmlns:a16="http://schemas.microsoft.com/office/drawing/2014/main" id="{4C3DD229-385A-3D45-B944-E2599730903B}"/>
              </a:ext>
            </a:extLst>
          </p:cNvPr>
          <p:cNvGrpSpPr/>
          <p:nvPr/>
        </p:nvGrpSpPr>
        <p:grpSpPr>
          <a:xfrm>
            <a:off x="171964" y="145531"/>
            <a:ext cx="5642250" cy="922196"/>
            <a:chOff x="171964" y="92611"/>
            <a:chExt cx="5642250" cy="922196"/>
          </a:xfrm>
        </p:grpSpPr>
        <p:sp>
          <p:nvSpPr>
            <p:cNvPr id="37" name="文本框 23">
              <a:extLst>
                <a:ext uri="{FF2B5EF4-FFF2-40B4-BE49-F238E27FC236}">
                  <a16:creationId xmlns:a16="http://schemas.microsoft.com/office/drawing/2014/main" id="{8717681F-99A2-0B43-BD0F-867D9AC131F0}"/>
                </a:ext>
              </a:extLst>
            </p:cNvPr>
            <p:cNvSpPr txBox="1"/>
            <p:nvPr/>
          </p:nvSpPr>
          <p:spPr>
            <a:xfrm>
              <a:off x="1216993" y="275159"/>
              <a:ext cx="45972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4. Actinide Surface</a:t>
              </a:r>
              <a:r>
                <a:rPr lang="zh-CN" alt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 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Corrosion</a:t>
              </a:r>
              <a:endParaRPr lang="en-US" altLang="zh-CN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endParaRPr>
            </a:p>
          </p:txBody>
        </p:sp>
        <p:pic>
          <p:nvPicPr>
            <p:cNvPr id="38" name="图片 24" descr="water-mol.jpg">
              <a:extLst>
                <a:ext uri="{FF2B5EF4-FFF2-40B4-BE49-F238E27FC236}">
                  <a16:creationId xmlns:a16="http://schemas.microsoft.com/office/drawing/2014/main" id="{60721B7F-4A63-AB47-A299-48FD5A0C7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22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34">
            <a:extLst>
              <a:ext uri="{FF2B5EF4-FFF2-40B4-BE49-F238E27FC236}">
                <a16:creationId xmlns:a16="http://schemas.microsoft.com/office/drawing/2014/main" id="{EE169EFE-C5DE-9E47-8807-B33AF475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03" y="1033847"/>
            <a:ext cx="3627112" cy="2880000"/>
          </a:xfrm>
          <a:prstGeom prst="rect">
            <a:avLst/>
          </a:prstGeom>
        </p:spPr>
      </p:pic>
      <p:pic>
        <p:nvPicPr>
          <p:cNvPr id="29" name="图片 35">
            <a:extLst>
              <a:ext uri="{FF2B5EF4-FFF2-40B4-BE49-F238E27FC236}">
                <a16:creationId xmlns:a16="http://schemas.microsoft.com/office/drawing/2014/main" id="{528AA7B2-05EF-2B43-87F9-EEB7A5EA7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2" t="1605" b="20000"/>
          <a:stretch/>
        </p:blipFill>
        <p:spPr>
          <a:xfrm>
            <a:off x="3408045" y="2767424"/>
            <a:ext cx="360000" cy="360000"/>
          </a:xfrm>
          <a:prstGeom prst="rect">
            <a:avLst/>
          </a:prstGeom>
        </p:spPr>
      </p:pic>
      <p:sp>
        <p:nvSpPr>
          <p:cNvPr id="33" name="矩形 27">
            <a:extLst>
              <a:ext uri="{FF2B5EF4-FFF2-40B4-BE49-F238E27FC236}">
                <a16:creationId xmlns:a16="http://schemas.microsoft.com/office/drawing/2014/main" id="{A5BB681D-36B5-EB44-937C-9DF259B889FE}"/>
              </a:ext>
            </a:extLst>
          </p:cNvPr>
          <p:cNvSpPr/>
          <p:nvPr/>
        </p:nvSpPr>
        <p:spPr>
          <a:xfrm>
            <a:off x="5468661" y="3566455"/>
            <a:ext cx="24905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Science, 2017, 355(6326): 715-718.</a:t>
            </a:r>
            <a:endParaRPr lang="en-US" sz="11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EA933F-1393-744B-8563-06E2ABF0B00E}"/>
              </a:ext>
            </a:extLst>
          </p:cNvPr>
          <p:cNvGrpSpPr/>
          <p:nvPr/>
        </p:nvGrpSpPr>
        <p:grpSpPr>
          <a:xfrm>
            <a:off x="548554" y="4113181"/>
            <a:ext cx="7870382" cy="2520000"/>
            <a:chOff x="548554" y="4113181"/>
            <a:chExt cx="7870382" cy="2520000"/>
          </a:xfrm>
        </p:grpSpPr>
        <p:pic>
          <p:nvPicPr>
            <p:cNvPr id="23" name="图片 3">
              <a:extLst>
                <a:ext uri="{FF2B5EF4-FFF2-40B4-BE49-F238E27FC236}">
                  <a16:creationId xmlns:a16="http://schemas.microsoft.com/office/drawing/2014/main" id="{7AD67654-0F4D-944B-A7D8-33D8646A2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82" r="5858" b="2546"/>
            <a:stretch/>
          </p:blipFill>
          <p:spPr>
            <a:xfrm>
              <a:off x="1996651" y="4113181"/>
              <a:ext cx="4974328" cy="2520000"/>
            </a:xfrm>
            <a:prstGeom prst="rect">
              <a:avLst/>
            </a:prstGeom>
          </p:spPr>
        </p:pic>
        <p:grpSp>
          <p:nvGrpSpPr>
            <p:cNvPr id="24" name="组合 72">
              <a:extLst>
                <a:ext uri="{FF2B5EF4-FFF2-40B4-BE49-F238E27FC236}">
                  <a16:creationId xmlns:a16="http://schemas.microsoft.com/office/drawing/2014/main" id="{B1CF17F3-3367-084B-A0F3-B942EAAA03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554" y="4967272"/>
              <a:ext cx="1080000" cy="951661"/>
              <a:chOff x="7018083" y="740723"/>
              <a:chExt cx="1512169" cy="1333329"/>
            </a:xfrm>
          </p:grpSpPr>
          <p:pic>
            <p:nvPicPr>
              <p:cNvPr id="25" name="图片 73">
                <a:extLst>
                  <a:ext uri="{FF2B5EF4-FFF2-40B4-BE49-F238E27FC236}">
                    <a16:creationId xmlns:a16="http://schemas.microsoft.com/office/drawing/2014/main" id="{93E55C67-4DEA-1740-A5DC-07A75926C1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06" t="7037" r="14228" b="7963"/>
              <a:stretch/>
            </p:blipFill>
            <p:spPr>
              <a:xfrm>
                <a:off x="7018083" y="749287"/>
                <a:ext cx="1512169" cy="1324765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sp>
            <p:nvSpPr>
              <p:cNvPr id="26" name="文本框 74">
                <a:extLst>
                  <a:ext uri="{FF2B5EF4-FFF2-40B4-BE49-F238E27FC236}">
                    <a16:creationId xmlns:a16="http://schemas.microsoft.com/office/drawing/2014/main" id="{433B066B-0D7A-314B-839C-470D6B455B37}"/>
                  </a:ext>
                </a:extLst>
              </p:cNvPr>
              <p:cNvSpPr txBox="1"/>
              <p:nvPr/>
            </p:nvSpPr>
            <p:spPr>
              <a:xfrm>
                <a:off x="7228613" y="740723"/>
                <a:ext cx="1089938" cy="38809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Layer A</a:t>
                </a:r>
              </a:p>
            </p:txBody>
          </p:sp>
        </p:grpSp>
        <p:grpSp>
          <p:nvGrpSpPr>
            <p:cNvPr id="27" name="组合 75">
              <a:extLst>
                <a:ext uri="{FF2B5EF4-FFF2-40B4-BE49-F238E27FC236}">
                  <a16:creationId xmlns:a16="http://schemas.microsoft.com/office/drawing/2014/main" id="{1D5D1914-2C8F-DE45-B00E-125CBC1951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8936" y="4401127"/>
              <a:ext cx="1080000" cy="1953239"/>
              <a:chOff x="7027652" y="2344403"/>
              <a:chExt cx="1493031" cy="2700227"/>
            </a:xfrm>
          </p:grpSpPr>
          <p:grpSp>
            <p:nvGrpSpPr>
              <p:cNvPr id="28" name="组合 76">
                <a:extLst>
                  <a:ext uri="{FF2B5EF4-FFF2-40B4-BE49-F238E27FC236}">
                    <a16:creationId xmlns:a16="http://schemas.microsoft.com/office/drawing/2014/main" id="{4CC50FBA-B603-CA4B-8BEE-7FFA1BC4B640}"/>
                  </a:ext>
                </a:extLst>
              </p:cNvPr>
              <p:cNvGrpSpPr/>
              <p:nvPr/>
            </p:nvGrpSpPr>
            <p:grpSpPr>
              <a:xfrm>
                <a:off x="7027845" y="2344403"/>
                <a:ext cx="1492645" cy="1311919"/>
                <a:chOff x="7031617" y="2344403"/>
                <a:chExt cx="1492645" cy="1311919"/>
              </a:xfrm>
            </p:grpSpPr>
            <p:pic>
              <p:nvPicPr>
                <p:cNvPr id="32" name="图片 79">
                  <a:extLst>
                    <a:ext uri="{FF2B5EF4-FFF2-40B4-BE49-F238E27FC236}">
                      <a16:creationId xmlns:a16="http://schemas.microsoft.com/office/drawing/2014/main" id="{DC4387E5-9548-BF47-AC12-A5A61446A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847" t="9876" r="14995" b="10123"/>
                <a:stretch/>
              </p:blipFill>
              <p:spPr>
                <a:xfrm>
                  <a:off x="7031617" y="2361333"/>
                  <a:ext cx="1492645" cy="1294989"/>
                </a:xfrm>
                <a:prstGeom prst="rect">
                  <a:avLst/>
                </a:prstGeom>
                <a:ln w="19050">
                  <a:solidFill>
                    <a:srgbClr val="C00000"/>
                  </a:solidFill>
                </a:ln>
              </p:spPr>
            </p:pic>
            <p:sp>
              <p:nvSpPr>
                <p:cNvPr id="34" name="文本框 80">
                  <a:extLst>
                    <a:ext uri="{FF2B5EF4-FFF2-40B4-BE49-F238E27FC236}">
                      <a16:creationId xmlns:a16="http://schemas.microsoft.com/office/drawing/2014/main" id="{C59E604F-CC47-2849-9367-736364358DBC}"/>
                    </a:ext>
                  </a:extLst>
                </p:cNvPr>
                <p:cNvSpPr txBox="1"/>
                <p:nvPr/>
              </p:nvSpPr>
              <p:spPr>
                <a:xfrm>
                  <a:off x="7232143" y="2344403"/>
                  <a:ext cx="1042057" cy="38293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Layer B</a:t>
                  </a:r>
                </a:p>
              </p:txBody>
            </p:sp>
          </p:grpSp>
          <p:pic>
            <p:nvPicPr>
              <p:cNvPr id="30" name="图片 77">
                <a:extLst>
                  <a:ext uri="{FF2B5EF4-FFF2-40B4-BE49-F238E27FC236}">
                    <a16:creationId xmlns:a16="http://schemas.microsoft.com/office/drawing/2014/main" id="{160905E1-2DE9-0A44-8679-284CD2382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36" t="9851" r="14842" b="9517"/>
              <a:stretch/>
            </p:blipFill>
            <p:spPr>
              <a:xfrm>
                <a:off x="7027652" y="3749641"/>
                <a:ext cx="1493031" cy="1294989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sp>
            <p:nvSpPr>
              <p:cNvPr id="31" name="文本框 78">
                <a:extLst>
                  <a:ext uri="{FF2B5EF4-FFF2-40B4-BE49-F238E27FC236}">
                    <a16:creationId xmlns:a16="http://schemas.microsoft.com/office/drawing/2014/main" id="{84C5620E-7B63-7C4C-9DCC-EE2103D81970}"/>
                  </a:ext>
                </a:extLst>
              </p:cNvPr>
              <p:cNvSpPr txBox="1"/>
              <p:nvPr/>
            </p:nvSpPr>
            <p:spPr>
              <a:xfrm>
                <a:off x="7223630" y="3736503"/>
                <a:ext cx="1046799" cy="38293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Layer G </a:t>
                </a:r>
              </a:p>
            </p:txBody>
          </p:sp>
        </p:grpSp>
      </p:grpSp>
      <p:grpSp>
        <p:nvGrpSpPr>
          <p:cNvPr id="35" name="组 22">
            <a:extLst>
              <a:ext uri="{FF2B5EF4-FFF2-40B4-BE49-F238E27FC236}">
                <a16:creationId xmlns:a16="http://schemas.microsoft.com/office/drawing/2014/main" id="{838355D2-D8B2-C745-91D4-8F558ED8285D}"/>
              </a:ext>
            </a:extLst>
          </p:cNvPr>
          <p:cNvGrpSpPr/>
          <p:nvPr/>
        </p:nvGrpSpPr>
        <p:grpSpPr>
          <a:xfrm>
            <a:off x="171964" y="145531"/>
            <a:ext cx="6144502" cy="922196"/>
            <a:chOff x="171964" y="92611"/>
            <a:chExt cx="6144502" cy="922196"/>
          </a:xfrm>
        </p:grpSpPr>
        <p:sp>
          <p:nvSpPr>
            <p:cNvPr id="36" name="文本框 23">
              <a:extLst>
                <a:ext uri="{FF2B5EF4-FFF2-40B4-BE49-F238E27FC236}">
                  <a16:creationId xmlns:a16="http://schemas.microsoft.com/office/drawing/2014/main" id="{05622058-9098-A042-9E35-1C49A3D54EC5}"/>
                </a:ext>
              </a:extLst>
            </p:cNvPr>
            <p:cNvSpPr txBox="1"/>
            <p:nvPr/>
          </p:nvSpPr>
          <p:spPr>
            <a:xfrm>
              <a:off x="1216993" y="275159"/>
              <a:ext cx="5099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5. High Pressure Solid Hydrogen</a:t>
              </a:r>
              <a:endParaRPr lang="en-US" altLang="zh-CN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endParaRPr>
            </a:p>
          </p:txBody>
        </p:sp>
        <p:pic>
          <p:nvPicPr>
            <p:cNvPr id="37" name="图片 24" descr="water-mol.jpg">
              <a:extLst>
                <a:ext uri="{FF2B5EF4-FFF2-40B4-BE49-F238E27FC236}">
                  <a16:creationId xmlns:a16="http://schemas.microsoft.com/office/drawing/2014/main" id="{C554D512-9EDB-B34A-BF42-2C5FA7099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0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2">
            <a:extLst>
              <a:ext uri="{FF2B5EF4-FFF2-40B4-BE49-F238E27FC236}">
                <a16:creationId xmlns:a16="http://schemas.microsoft.com/office/drawing/2014/main" id="{9181E83E-483D-BE43-8356-95518476A7AF}"/>
              </a:ext>
            </a:extLst>
          </p:cNvPr>
          <p:cNvGrpSpPr/>
          <p:nvPr/>
        </p:nvGrpSpPr>
        <p:grpSpPr>
          <a:xfrm>
            <a:off x="171964" y="145531"/>
            <a:ext cx="2925672" cy="922196"/>
            <a:chOff x="171964" y="92611"/>
            <a:chExt cx="2925672" cy="922196"/>
          </a:xfrm>
        </p:grpSpPr>
        <p:sp>
          <p:nvSpPr>
            <p:cNvPr id="4" name="文本框 23">
              <a:extLst>
                <a:ext uri="{FF2B5EF4-FFF2-40B4-BE49-F238E27FC236}">
                  <a16:creationId xmlns:a16="http://schemas.microsoft.com/office/drawing/2014/main" id="{029A6836-0B88-A641-9820-ED72D19823BC}"/>
                </a:ext>
              </a:extLst>
            </p:cNvPr>
            <p:cNvSpPr txBox="1"/>
            <p:nvPr/>
          </p:nvSpPr>
          <p:spPr>
            <a:xfrm>
              <a:off x="1216993" y="275159"/>
              <a:ext cx="18806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Conclusion</a:t>
              </a:r>
            </a:p>
          </p:txBody>
        </p:sp>
        <p:pic>
          <p:nvPicPr>
            <p:cNvPr id="5" name="图片 24" descr="water-mol.jpg">
              <a:extLst>
                <a:ext uri="{FF2B5EF4-FFF2-40B4-BE49-F238E27FC236}">
                  <a16:creationId xmlns:a16="http://schemas.microsoft.com/office/drawing/2014/main" id="{049CE509-00EF-8B4C-B3C8-3379DE39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3AEFC3E-D97A-3942-A375-3F012C3483E4}"/>
              </a:ext>
            </a:extLst>
          </p:cNvPr>
          <p:cNvSpPr/>
          <p:nvPr/>
        </p:nvSpPr>
        <p:spPr>
          <a:xfrm>
            <a:off x="1012371" y="1505635"/>
            <a:ext cx="667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  <a:latin typeface="Britannic Bold" panose="020B0903060703020204" pitchFamily="34" charset="77"/>
                <a:cs typeface="Times New Roman" panose="02020603050405020304" pitchFamily="18" charset="0"/>
              </a:rPr>
              <a:t>Computational modeling is very powerful, but</a:t>
            </a:r>
            <a:r>
              <a:rPr lang="en-US" b="1" dirty="0">
                <a:latin typeface="Times" pitchFamily="2" charset="0"/>
              </a:rPr>
              <a:t> </a:t>
            </a:r>
            <a:endParaRPr lang="en-US" dirty="0">
              <a:effectLst/>
              <a:latin typeface="Time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95D78-2EAD-AA43-B89D-3552DF5B0777}"/>
              </a:ext>
            </a:extLst>
          </p:cNvPr>
          <p:cNvSpPr txBox="1"/>
          <p:nvPr/>
        </p:nvSpPr>
        <p:spPr>
          <a:xfrm>
            <a:off x="2950680" y="2890157"/>
            <a:ext cx="3592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Smart</a:t>
            </a:r>
            <a:r>
              <a:rPr lang="en-US" b="1" dirty="0"/>
              <a:t> </a:t>
            </a:r>
            <a:r>
              <a:rPr lang="en-US" sz="6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047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38">
            <a:extLst>
              <a:ext uri="{FF2B5EF4-FFF2-40B4-BE49-F238E27FC236}">
                <a16:creationId xmlns:a16="http://schemas.microsoft.com/office/drawing/2014/main" id="{8CC2914F-6D0E-9C47-8275-EB4C430AFF62}"/>
              </a:ext>
            </a:extLst>
          </p:cNvPr>
          <p:cNvGrpSpPr/>
          <p:nvPr/>
        </p:nvGrpSpPr>
        <p:grpSpPr>
          <a:xfrm>
            <a:off x="171964" y="145531"/>
            <a:ext cx="5386282" cy="922196"/>
            <a:chOff x="171964" y="92611"/>
            <a:chExt cx="5386282" cy="922196"/>
          </a:xfrm>
        </p:grpSpPr>
        <p:sp>
          <p:nvSpPr>
            <p:cNvPr id="6" name="文本框 40">
              <a:extLst>
                <a:ext uri="{FF2B5EF4-FFF2-40B4-BE49-F238E27FC236}">
                  <a16:creationId xmlns:a16="http://schemas.microsoft.com/office/drawing/2014/main" id="{835E86DB-7BC9-734A-B982-25CA8E574048}"/>
                </a:ext>
              </a:extLst>
            </p:cNvPr>
            <p:cNvSpPr txBox="1"/>
            <p:nvPr/>
          </p:nvSpPr>
          <p:spPr>
            <a:xfrm>
              <a:off x="1216993" y="275159"/>
              <a:ext cx="43412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First-principles</a:t>
              </a:r>
              <a:r>
                <a:rPr lang="zh-CN" alt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 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Simulations</a:t>
              </a:r>
            </a:p>
          </p:txBody>
        </p:sp>
        <p:pic>
          <p:nvPicPr>
            <p:cNvPr id="7" name="图片 41" descr="water-mol.jpg">
              <a:extLst>
                <a:ext uri="{FF2B5EF4-FFF2-40B4-BE49-F238E27FC236}">
                  <a16:creationId xmlns:a16="http://schemas.microsoft.com/office/drawing/2014/main" id="{D9A184F7-9C1F-784B-9FFA-00870783A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161A06-09B2-FE4F-926D-26DC6F8D9D6F}"/>
              </a:ext>
            </a:extLst>
          </p:cNvPr>
          <p:cNvSpPr/>
          <p:nvPr/>
        </p:nvSpPr>
        <p:spPr>
          <a:xfrm>
            <a:off x="1827495" y="883061"/>
            <a:ext cx="6515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Real Materials Based on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BFADF-9353-A547-A718-ECDDCA2B8888}"/>
              </a:ext>
            </a:extLst>
          </p:cNvPr>
          <p:cNvSpPr txBox="1"/>
          <p:nvPr/>
        </p:nvSpPr>
        <p:spPr>
          <a:xfrm>
            <a:off x="3100737" y="1446942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Electronic</a:t>
            </a:r>
            <a:r>
              <a:rPr lang="zh-CN" altLang="en-US" sz="20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Structure</a:t>
            </a:r>
            <a:endParaRPr lang="en-US" sz="2000" b="1" dirty="0">
              <a:latin typeface="Britannic Bold" panose="020B09030607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B4FC5-99FE-834C-9164-B7D62B98405D}"/>
              </a:ext>
            </a:extLst>
          </p:cNvPr>
          <p:cNvSpPr/>
          <p:nvPr/>
        </p:nvSpPr>
        <p:spPr>
          <a:xfrm>
            <a:off x="2214944" y="42476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Britannic Bold" panose="020B0903060703020204" pitchFamily="34" charset="77"/>
                <a:cs typeface="Times New Roman" panose="02020603050405020304" pitchFamily="18" charset="0"/>
              </a:rPr>
              <a:t>Simulation of Atomic Nuclei in Materials Based on Electronic Structure</a:t>
            </a:r>
            <a:endParaRPr lang="en-US" b="1" dirty="0">
              <a:effectLst/>
              <a:latin typeface="Britannic Bold" panose="020B0903060703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E385F-B5F2-0B46-AFDA-3FA576D1E0EB}"/>
              </a:ext>
            </a:extLst>
          </p:cNvPr>
          <p:cNvSpPr/>
          <p:nvPr/>
        </p:nvSpPr>
        <p:spPr>
          <a:xfrm>
            <a:off x="1024593" y="2106754"/>
            <a:ext cx="2684838" cy="1156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Functional Theory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Function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Monte Carlo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E4054-38FF-A446-9291-3C964B19C04A}"/>
              </a:ext>
            </a:extLst>
          </p:cNvPr>
          <p:cNvSpPr txBox="1"/>
          <p:nvPr/>
        </p:nvSpPr>
        <p:spPr>
          <a:xfrm>
            <a:off x="333218" y="5054567"/>
            <a:ext cx="3935693" cy="11560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Hybridization Method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47E3EFA8-3264-BC4A-8FC4-D6414049BA46}"/>
              </a:ext>
            </a:extLst>
          </p:cNvPr>
          <p:cNvSpPr/>
          <p:nvPr/>
        </p:nvSpPr>
        <p:spPr>
          <a:xfrm rot="5400000">
            <a:off x="4032455" y="3666701"/>
            <a:ext cx="675713" cy="441213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4A38F6-7395-3A42-AE37-4D63ACB552F8}"/>
              </a:ext>
            </a:extLst>
          </p:cNvPr>
          <p:cNvGrpSpPr/>
          <p:nvPr/>
        </p:nvGrpSpPr>
        <p:grpSpPr>
          <a:xfrm>
            <a:off x="4048033" y="2047156"/>
            <a:ext cx="5178958" cy="1156086"/>
            <a:chOff x="4500637" y="2199141"/>
            <a:chExt cx="5178958" cy="11560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4EC503-534B-A142-BCBD-D99FD417B82F}"/>
                </a:ext>
              </a:extLst>
            </p:cNvPr>
            <p:cNvSpPr txBox="1"/>
            <p:nvPr/>
          </p:nvSpPr>
          <p:spPr>
            <a:xfrm>
              <a:off x="5666573" y="2199141"/>
              <a:ext cx="4013022" cy="1156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  <a:r>
                <a:rPr lang="zh-CN" altLang="en-US" sz="1600" b="1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Nobel Prize in Chemistry</a:t>
              </a:r>
            </a:p>
            <a:p>
              <a:pPr>
                <a:lnSpc>
                  <a:spcPct val="150000"/>
                </a:lnSpc>
              </a:pP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Walter</a:t>
              </a:r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Kohn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(DFT)</a:t>
              </a:r>
            </a:p>
            <a:p>
              <a:pPr>
                <a:lnSpc>
                  <a:spcPct val="150000"/>
                </a:lnSpc>
              </a:pP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John</a:t>
              </a:r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A. </a:t>
              </a:r>
              <a:r>
                <a:rPr lang="en-US" altLang="zh-CN" sz="16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Pople</a:t>
              </a: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(Quantum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chemistry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methods)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218" name="Picture 2" descr="https://gss3.bdstatic.com/7Po3dSag_xI4khGkpoWK1HF6hhy/baike/c0%3Dbaike80%2C5%2C5%2C80%2C26/sign=cf1d96dca74bd11310c0bf603bc6cf6a/023b5bb5c9ea15ce315b92a6bc003af33b87b2e3.jpg">
              <a:extLst>
                <a:ext uri="{FF2B5EF4-FFF2-40B4-BE49-F238E27FC236}">
                  <a16:creationId xmlns:a16="http://schemas.microsoft.com/office/drawing/2014/main" id="{0F49734B-9C3F-B34B-A3DB-50E9F0A22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37" y="2237184"/>
              <a:ext cx="1165936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738250-8199-084B-9287-DE212EE6AD32}"/>
              </a:ext>
            </a:extLst>
          </p:cNvPr>
          <p:cNvGrpSpPr/>
          <p:nvPr/>
        </p:nvGrpSpPr>
        <p:grpSpPr>
          <a:xfrm>
            <a:off x="4721550" y="4835429"/>
            <a:ext cx="4569411" cy="1894749"/>
            <a:chOff x="4721550" y="4835429"/>
            <a:chExt cx="4569411" cy="18947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088BB0-9961-614A-9CBA-D316892C4F5A}"/>
                </a:ext>
              </a:extLst>
            </p:cNvPr>
            <p:cNvGrpSpPr/>
            <p:nvPr/>
          </p:nvGrpSpPr>
          <p:grpSpPr>
            <a:xfrm>
              <a:off x="4721550" y="4835429"/>
              <a:ext cx="4032426" cy="1894749"/>
              <a:chOff x="4500637" y="2068509"/>
              <a:chExt cx="4032426" cy="189474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CA9BA-1D61-6F49-BF12-F9F9760F3ADD}"/>
                  </a:ext>
                </a:extLst>
              </p:cNvPr>
              <p:cNvSpPr txBox="1"/>
              <p:nvPr/>
            </p:nvSpPr>
            <p:spPr>
              <a:xfrm>
                <a:off x="5666573" y="2068509"/>
                <a:ext cx="2866490" cy="1894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2013</a:t>
                </a:r>
                <a:r>
                  <a:rPr lang="zh-CN" altLang="en-US" sz="16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Nobel Prize in Chemistry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Martin </a:t>
                </a:r>
                <a:r>
                  <a:rPr lang="en-US" sz="16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Karplus</a:t>
                </a:r>
                <a:r>
                  <a:rPr lang="zh-CN" alt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Michael Levitt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Arieh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Warshel</a:t>
                </a:r>
                <a:endPara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" name="Picture 2" descr="https://gss3.bdstatic.com/7Po3dSag_xI4khGkpoWK1HF6hhy/baike/c0%3Dbaike80%2C5%2C5%2C80%2C26/sign=cf1d96dca74bd11310c0bf603bc6cf6a/023b5bb5c9ea15ce315b92a6bc003af33b87b2e3.jpg">
                <a:extLst>
                  <a:ext uri="{FF2B5EF4-FFF2-40B4-BE49-F238E27FC236}">
                    <a16:creationId xmlns:a16="http://schemas.microsoft.com/office/drawing/2014/main" id="{6890898F-A138-534C-8CB4-C35D7F0B6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37" y="2237184"/>
                <a:ext cx="1165936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CDB89F-5CCA-6444-A4C4-1D070D8209F4}"/>
                </a:ext>
              </a:extLst>
            </p:cNvPr>
            <p:cNvSpPr/>
            <p:nvPr/>
          </p:nvSpPr>
          <p:spPr>
            <a:xfrm>
              <a:off x="4868511" y="6375649"/>
              <a:ext cx="44224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Multiscale models for complex chemical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260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C0BBE-ED7E-F340-A03B-5E115344A21F}"/>
              </a:ext>
            </a:extLst>
          </p:cNvPr>
          <p:cNvSpPr/>
          <p:nvPr/>
        </p:nvSpPr>
        <p:spPr>
          <a:xfrm>
            <a:off x="359229" y="1376747"/>
            <a:ext cx="8654142" cy="471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ESPRESSO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www.pwscf.org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(free) (DFT, planewave,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ultrasoft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norm-conserving)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departments.icmab.es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/siesta/) ) (free) (DFT, localized basis set, norm-conserving)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www.abinit.org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(free) (DFT, planewave)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CPMD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www.cpmd.org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(free) (DFT, planewave, time-dependent DFT)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cms.mpi.univie.ac.at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($) (DFT, planewave,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ultrasoft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PAW) 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Studio/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Cerius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www.accelrys.com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($) (DFT, planewave,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ultrasoft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Crystal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www.chimifm.unito.it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/crystal) ($)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Hartree-Fock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www.gaussian.com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($) (chemistry,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Hartree-Fock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DFT, correlated approaches)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Gamess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www.cse.clrc.ac.uk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qcg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gamess-uk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/) ($) (chemistry,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Hartree-Fock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DFT, correlated approaches)</a:t>
            </a:r>
          </a:p>
        </p:txBody>
      </p:sp>
      <p:grpSp>
        <p:nvGrpSpPr>
          <p:cNvPr id="3" name="组 22">
            <a:extLst>
              <a:ext uri="{FF2B5EF4-FFF2-40B4-BE49-F238E27FC236}">
                <a16:creationId xmlns:a16="http://schemas.microsoft.com/office/drawing/2014/main" id="{9181E83E-483D-BE43-8356-95518476A7AF}"/>
              </a:ext>
            </a:extLst>
          </p:cNvPr>
          <p:cNvGrpSpPr/>
          <p:nvPr/>
        </p:nvGrpSpPr>
        <p:grpSpPr>
          <a:xfrm>
            <a:off x="171964" y="145531"/>
            <a:ext cx="2545761" cy="922196"/>
            <a:chOff x="171964" y="92611"/>
            <a:chExt cx="2545761" cy="922196"/>
          </a:xfrm>
        </p:grpSpPr>
        <p:sp>
          <p:nvSpPr>
            <p:cNvPr id="4" name="文本框 23">
              <a:extLst>
                <a:ext uri="{FF2B5EF4-FFF2-40B4-BE49-F238E27FC236}">
                  <a16:creationId xmlns:a16="http://schemas.microsoft.com/office/drawing/2014/main" id="{029A6836-0B88-A641-9820-ED72D19823BC}"/>
                </a:ext>
              </a:extLst>
            </p:cNvPr>
            <p:cNvSpPr txBox="1"/>
            <p:nvPr/>
          </p:nvSpPr>
          <p:spPr>
            <a:xfrm>
              <a:off x="1216993" y="275159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Software</a:t>
              </a:r>
            </a:p>
          </p:txBody>
        </p:sp>
        <p:pic>
          <p:nvPicPr>
            <p:cNvPr id="5" name="图片 24" descr="water-mol.jpg">
              <a:extLst>
                <a:ext uri="{FF2B5EF4-FFF2-40B4-BE49-F238E27FC236}">
                  <a16:creationId xmlns:a16="http://schemas.microsoft.com/office/drawing/2014/main" id="{049CE509-00EF-8B4C-B3C8-3379DE399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87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22">
            <a:extLst>
              <a:ext uri="{FF2B5EF4-FFF2-40B4-BE49-F238E27FC236}">
                <a16:creationId xmlns:a16="http://schemas.microsoft.com/office/drawing/2014/main" id="{B2A909FB-0A1B-C545-B2C9-DA615630A5A4}"/>
              </a:ext>
            </a:extLst>
          </p:cNvPr>
          <p:cNvGrpSpPr/>
          <p:nvPr/>
        </p:nvGrpSpPr>
        <p:grpSpPr>
          <a:xfrm>
            <a:off x="171964" y="145531"/>
            <a:ext cx="3162916" cy="922196"/>
            <a:chOff x="171964" y="92611"/>
            <a:chExt cx="3162916" cy="922196"/>
          </a:xfrm>
        </p:grpSpPr>
        <p:sp>
          <p:nvSpPr>
            <p:cNvPr id="25" name="文本框 23">
              <a:extLst>
                <a:ext uri="{FF2B5EF4-FFF2-40B4-BE49-F238E27FC236}">
                  <a16:creationId xmlns:a16="http://schemas.microsoft.com/office/drawing/2014/main" id="{7D719F0F-5A68-0D4E-84FC-002F67898EA6}"/>
                </a:ext>
              </a:extLst>
            </p:cNvPr>
            <p:cNvSpPr txBox="1"/>
            <p:nvPr/>
          </p:nvSpPr>
          <p:spPr>
            <a:xfrm>
              <a:off x="1216993" y="275159"/>
              <a:ext cx="2117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Bibliography</a:t>
              </a:r>
            </a:p>
          </p:txBody>
        </p:sp>
        <p:pic>
          <p:nvPicPr>
            <p:cNvPr id="26" name="图片 24" descr="water-mol.jpg">
              <a:extLst>
                <a:ext uri="{FF2B5EF4-FFF2-40B4-BE49-F238E27FC236}">
                  <a16:creationId xmlns:a16="http://schemas.microsoft.com/office/drawing/2014/main" id="{72215D03-EBEE-EF4B-8F34-BC28C7DB4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05762B6-8011-C941-B82A-40C078EAAE54}"/>
              </a:ext>
            </a:extLst>
          </p:cNvPr>
          <p:cNvSpPr txBox="1"/>
          <p:nvPr/>
        </p:nvSpPr>
        <p:spPr>
          <a:xfrm>
            <a:off x="498535" y="1250275"/>
            <a:ext cx="8237251" cy="502849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Tildesley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Simulations of Liquid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(Oxford)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Frenkel and Smit,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Molecular Simulations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(Academic)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M. Martin,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Structure - Basics Theory and Practical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Koch, M. C.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Holthausen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Chemist’s Guide to Density Functional Theory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G. Parr, W. Yang,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Functional Theory of Atoms and Molecules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Burke,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ABC of DFT”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Jensen,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Computational Chemistry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Thijssen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Physics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Chandler,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Modern Statistical Mechanics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McQuarrie,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Thermodynamics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E. J. Newman and G.T.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Barkema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Methods in Statistical Physics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Binder and D.W.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Heerman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 in Statistical Physics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997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t1.png">
            <a:extLst>
              <a:ext uri="{FF2B5EF4-FFF2-40B4-BE49-F238E27FC236}">
                <a16:creationId xmlns:a16="http://schemas.microsoft.com/office/drawing/2014/main" id="{AE43ED31-330C-1D42-81B4-39D22A74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76" y="4585437"/>
            <a:ext cx="321469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 descr="t2.png">
            <a:extLst>
              <a:ext uri="{FF2B5EF4-FFF2-40B4-BE49-F238E27FC236}">
                <a16:creationId xmlns:a16="http://schemas.microsoft.com/office/drawing/2014/main" id="{580605A2-EF0C-E049-8F15-6CA91F17C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91" y="4610441"/>
            <a:ext cx="1577578" cy="43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 descr="t3.png">
            <a:extLst>
              <a:ext uri="{FF2B5EF4-FFF2-40B4-BE49-F238E27FC236}">
                <a16:creationId xmlns:a16="http://schemas.microsoft.com/office/drawing/2014/main" id="{FC26A756-18DF-8743-89E3-BC2CD1C73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44" y="4599723"/>
            <a:ext cx="1293019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 descr="t4.png">
            <a:extLst>
              <a:ext uri="{FF2B5EF4-FFF2-40B4-BE49-F238E27FC236}">
                <a16:creationId xmlns:a16="http://schemas.microsoft.com/office/drawing/2014/main" id="{38C63FE8-91C5-134E-8B80-EEAA01C1E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30" y="5417685"/>
            <a:ext cx="314325" cy="42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4" descr="h2.png">
            <a:extLst>
              <a:ext uri="{FF2B5EF4-FFF2-40B4-BE49-F238E27FC236}">
                <a16:creationId xmlns:a16="http://schemas.microsoft.com/office/drawing/2014/main" id="{355A0DE7-7E5C-D847-BFF3-BD82C52C8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54" y="4818793"/>
            <a:ext cx="80724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5" descr="h1副本.png">
            <a:extLst>
              <a:ext uri="{FF2B5EF4-FFF2-40B4-BE49-F238E27FC236}">
                <a16:creationId xmlns:a16="http://schemas.microsoft.com/office/drawing/2014/main" id="{B4A969FF-FC75-8D4D-9D17-4CB93E6B8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19" y="4773556"/>
            <a:ext cx="1114425" cy="97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6" descr="h4.png">
            <a:extLst>
              <a:ext uri="{FF2B5EF4-FFF2-40B4-BE49-F238E27FC236}">
                <a16:creationId xmlns:a16="http://schemas.microsoft.com/office/drawing/2014/main" id="{7B734933-F88F-7641-B8C4-7FC35D117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94" y="5345056"/>
            <a:ext cx="314325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7" descr="he.png">
            <a:extLst>
              <a:ext uri="{FF2B5EF4-FFF2-40B4-BE49-F238E27FC236}">
                <a16:creationId xmlns:a16="http://schemas.microsoft.com/office/drawing/2014/main" id="{2F2EFB89-0D72-564A-9DF4-F5716FDD4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29" y="5336721"/>
            <a:ext cx="764381" cy="43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8" descr="h3.png">
            <a:extLst>
              <a:ext uri="{FF2B5EF4-FFF2-40B4-BE49-F238E27FC236}">
                <a16:creationId xmlns:a16="http://schemas.microsoft.com/office/drawing/2014/main" id="{C28E6FED-7131-1D4F-B78E-376799869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27" y="5345056"/>
            <a:ext cx="592931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9" descr="e1.png">
            <a:extLst>
              <a:ext uri="{FF2B5EF4-FFF2-40B4-BE49-F238E27FC236}">
                <a16:creationId xmlns:a16="http://schemas.microsoft.com/office/drawing/2014/main" id="{D87772EF-9B6B-7843-8D33-920F34BF6A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53" y="5331957"/>
            <a:ext cx="3714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0" descr="e1.png">
            <a:extLst>
              <a:ext uri="{FF2B5EF4-FFF2-40B4-BE49-F238E27FC236}">
                <a16:creationId xmlns:a16="http://schemas.microsoft.com/office/drawing/2014/main" id="{CFC6F367-A98C-0E40-9712-9A6FB26FB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85" y="4903327"/>
            <a:ext cx="128588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2" descr="e2.png">
            <a:extLst>
              <a:ext uri="{FF2B5EF4-FFF2-40B4-BE49-F238E27FC236}">
                <a16:creationId xmlns:a16="http://schemas.microsoft.com/office/drawing/2014/main" id="{B0B282B3-6E4D-8E4E-8F5F-DDF724C49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55" y="4833087"/>
            <a:ext cx="342900" cy="20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3" descr="e3.png">
            <a:extLst>
              <a:ext uri="{FF2B5EF4-FFF2-40B4-BE49-F238E27FC236}">
                <a16:creationId xmlns:a16="http://schemas.microsoft.com/office/drawing/2014/main" id="{5E6EC3EF-48BA-5F4D-B5B7-FDF51ED38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805" y="4748551"/>
            <a:ext cx="85725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24" descr="e4.png">
            <a:extLst>
              <a:ext uri="{FF2B5EF4-FFF2-40B4-BE49-F238E27FC236}">
                <a16:creationId xmlns:a16="http://schemas.microsoft.com/office/drawing/2014/main" id="{D464E4B9-7D19-FE4B-924E-8C0B03AB9E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04" y="5020015"/>
            <a:ext cx="102036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5" descr="n1.png">
            <a:extLst>
              <a:ext uri="{FF2B5EF4-FFF2-40B4-BE49-F238E27FC236}">
                <a16:creationId xmlns:a16="http://schemas.microsoft.com/office/drawing/2014/main" id="{44222EE1-B5D1-0743-B150-F6E25C5DC2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79" y="5404587"/>
            <a:ext cx="250031" cy="29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6" descr="e5.png">
            <a:extLst>
              <a:ext uri="{FF2B5EF4-FFF2-40B4-BE49-F238E27FC236}">
                <a16:creationId xmlns:a16="http://schemas.microsoft.com/office/drawing/2014/main" id="{14C555A8-42E9-9349-8C85-BF4ABA6AA6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01" y="5404584"/>
            <a:ext cx="104179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7" descr="n2.png">
            <a:extLst>
              <a:ext uri="{FF2B5EF4-FFF2-40B4-BE49-F238E27FC236}">
                <a16:creationId xmlns:a16="http://schemas.microsoft.com/office/drawing/2014/main" id="{7726AB5D-6C6E-F54B-8DA6-57F61ECB9F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79" y="5427207"/>
            <a:ext cx="407194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8" descr="n3.png">
            <a:extLst>
              <a:ext uri="{FF2B5EF4-FFF2-40B4-BE49-F238E27FC236}">
                <a16:creationId xmlns:a16="http://schemas.microsoft.com/office/drawing/2014/main" id="{573523E0-76A5-474B-AD32-01B4CC0500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58" y="5461730"/>
            <a:ext cx="214313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9" descr="d2.png">
            <a:extLst>
              <a:ext uri="{FF2B5EF4-FFF2-40B4-BE49-F238E27FC236}">
                <a16:creationId xmlns:a16="http://schemas.microsoft.com/office/drawing/2014/main" id="{62F70208-FD56-414D-AD39-C77256CC6A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239" y="5433162"/>
            <a:ext cx="300038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30" descr="d1.png">
            <a:extLst>
              <a:ext uri="{FF2B5EF4-FFF2-40B4-BE49-F238E27FC236}">
                <a16:creationId xmlns:a16="http://schemas.microsoft.com/office/drawing/2014/main" id="{8EDB86AB-2AAE-2B49-AA67-20BD623FC1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67" y="5427209"/>
            <a:ext cx="500063" cy="29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31" descr="d4.png">
            <a:extLst>
              <a:ext uri="{FF2B5EF4-FFF2-40B4-BE49-F238E27FC236}">
                <a16:creationId xmlns:a16="http://schemas.microsoft.com/office/drawing/2014/main" id="{1A139834-E9FE-F640-A2EB-E5263403C3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38" y="5091450"/>
            <a:ext cx="521494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32" descr="d3.png">
            <a:extLst>
              <a:ext uri="{FF2B5EF4-FFF2-40B4-BE49-F238E27FC236}">
                <a16:creationId xmlns:a16="http://schemas.microsoft.com/office/drawing/2014/main" id="{7292084C-C485-7D40-B72E-6D8A7DC6E2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19" y="5091445"/>
            <a:ext cx="621506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33" descr="羽毛.png">
            <a:extLst>
              <a:ext uri="{FF2B5EF4-FFF2-40B4-BE49-F238E27FC236}">
                <a16:creationId xmlns:a16="http://schemas.microsoft.com/office/drawing/2014/main" id="{CD469AB2-6BF2-C24E-ABA4-C71682D9D18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554">
            <a:off x="9660734" y="2209773"/>
            <a:ext cx="929879" cy="297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A72DB9-B6AB-BC43-B73F-D4721D441DA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27121" y="1384133"/>
            <a:ext cx="4095360" cy="216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89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344 -0.11252 C -0.72291 -0.10535 -0.72239 -0.09794 -0.72778 -0.08498 C -0.73316 -0.07201 -0.75173 -0.04215 -0.75573 -0.03405 " pathEditMode="fixed" rAng="0" ptsTypes="aaA">
                                      <p:cBhvr>
                                        <p:cTn id="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3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573 -0.03405 C -0.74115 -0.04933 -0.72639 -0.06461 -0.71441 -0.07526 C -0.70243 -0.0859 -0.70642 -0.0947 -0.68368 -0.09864 C -0.66094 -0.10257 -0.60295 -0.09678 -0.57778 -0.09864 C -0.5526 -0.10049 -0.53854 -0.10813 -0.53212 -0.11044 " pathEditMode="fixed" ptsTypes="aaaaA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965 -0.1109 C -0.6217 -0.07989 -0.64357 -0.04887 -0.6658 -0.01299 C -0.68802 0.02289 -0.71875 0.08099 -0.7335 0.10461 C -0.74826 0.12822 -0.74809 0.12405 -0.75416 0.12822 C -0.76024 0.13238 -0.76493 0.13007 -0.77031 0.1303 C -0.77569 0.13053 -0.78767 0.13053 -0.78646 0.1303 " pathEditMode="fixed" rAng="0" ptsTypes="aaaaaA">
                                      <p:cBhvr>
                                        <p:cTn id="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646 0.1303 C -0.79028 0.12544 -0.79393 0.12058 -0.79375 0.11271 C -0.79358 0.10484 -0.78907 0.09141 -0.7849 0.08331 C -0.78073 0.07521 -0.77361 0.06896 -0.76875 0.06363 C -0.76389 0.05831 -0.76077 0.06086 -0.75556 0.05183 " pathEditMode="fixed" ptsTypes="aaaaA">
                                      <p:cBhvr>
                                        <p:cTn id="2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555 0.05182 C -0.75069 0.04719 -0.74583 0.04256 -0.74149 0.04442 C -0.73715 0.04627 -0.73125 0.05252 -0.72951 0.0634 C -0.72777 0.07428 -0.73055 0.10229 -0.73055 0.10969 " pathEditMode="fixed" ptsTypes="aaaA">
                                      <p:cBhvr>
                                        <p:cTn id="3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055 0.10969 C -0.72864 0.11247 -0.72656 0.11525 -0.71753 0.10831 C -0.7085 0.10136 -0.68906 0.08122 -0.67621 0.06757 C -0.66336 0.05391 -0.65208 0.04141 -0.64027 0.02567 C -0.62847 0.00993 -0.61631 -0.01068 -0.60555 -0.02665 C -0.59479 -0.04262 -0.58107 -0.06345 -0.57621 -0.07017 " pathEditMode="fixed" ptsTypes="aaaaaA">
                                      <p:cBhvr>
                                        <p:cTn id="3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09 -0.07016 C -0.58871 -0.04771 -0.60434 -0.02502 -0.61666 -0.00627 C -0.62899 0.01248 -0.63732 0.02729 -0.64705 0.04303 C -0.65677 0.05877 -0.6691 0.0766 -0.67535 0.08794 C -0.6816 0.09928 -0.68507 0.10831 -0.68507 0.11109 " pathEditMode="fixed" rAng="0" ptsTypes="aaaaA">
                                      <p:cBhvr>
                                        <p:cTn id="3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" y="91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507 0.11108 C -0.67778 0.10205 -0.67049 0.09303 -0.66545 0.08655 C -0.66042 0.08006 -0.65851 0.07636 -0.65469 0.07196 C -0.65087 0.06756 -0.6474 0.06502 -0.64271 0.06039 C -0.63802 0.05576 -0.6309 0.04835 -0.62639 0.04442 C -0.62188 0.04048 -0.6184 0.03886 -0.61545 0.03724 C -0.6125 0.03562 -0.6099 0.03446 -0.60903 0.03423 " pathEditMode="fixed" ptsTypes="aaaaaaA">
                                      <p:cBhvr>
                                        <p:cTn id="4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903 0.03423 C -0.6059 0.03493 -0.60278 0.03562 -0.60347 0.03863 C -0.60417 0.04164 -0.60972 0.04627 -0.61337 0.05182 C -0.61701 0.05738 -0.62083 0.06594 -0.62535 0.07196 C -0.62986 0.07798 -0.63733 0.08192 -0.64045 0.08793 C -0.64358 0.09395 -0.64323 0.10576 -0.64375 0.1083 " pathEditMode="fixed" ptsTypes="aaaaaA">
                                      <p:cBhvr>
                                        <p:cTn id="5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375 0.10831 C -0.6401 0.11086 -0.63628 0.11364 -0.63073 0.11132 C -0.62517 0.10901 -0.61597 0.0979 -0.61007 0.09373 C -0.60417 0.08956 -0.60087 0.0891 -0.59479 0.08655 C -0.58871 0.08401 -0.57847 0.08077 -0.57309 0.07799 C -0.56771 0.07521 -0.56684 0.0729 -0.56215 0.06919 C -0.55746 0.06549 -0.54913 0.06179 -0.54479 0.05623 C -0.54045 0.05067 -0.53646 0.04025 -0.53611 0.03586 C -0.53576 0.03146 -0.54219 0.031 -0.54271 0.03007 " pathEditMode="fixed" ptsTypes="aaaaaaaaA">
                                      <p:cBhvr>
                                        <p:cTn id="5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271 0.03007 C -0.54653 0.03146 -0.55035 0.03285 -0.55451 0.03586 C -0.55868 0.03887 -0.56285 0.0428 -0.56771 0.04882 C -0.57257 0.05484 -0.58038 0.0648 -0.58385 0.0722 C -0.58733 0.07961 -0.58767 0.08794 -0.58837 0.09373 C -0.58906 0.09952 -0.5901 0.10392 -0.58837 0.10692 C -0.58663 0.10993 -0.58055 0.11086 -0.57743 0.11132 C -0.5743 0.11179 -0.57135 0.11063 -0.56979 0.1097 " pathEditMode="fixed" ptsTypes="aaaaaaaA">
                                      <p:cBhvr>
                                        <p:cTn id="6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979 0.1097 C -0.56197 0.10692 -0.55416 0.10414 -0.54635 0.09859 C -0.53854 0.09303 -0.54999 0.1016 -0.52308 0.07637 C -0.49618 0.05113 -0.41388 -0.03035 -0.38472 -0.05257 C -0.35555 -0.07479 -0.3526 -0.05812 -0.34808 -0.05697 C -0.34357 -0.05581 -0.35659 -0.04748 -0.35798 -0.04586 " pathEditMode="fixed" rAng="0" ptsTypes="aaaaaA">
                                      <p:cBhvr>
                                        <p:cTn id="6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0" y="-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798 -0.04586 C -0.36198 -0.04447 -0.3658 -0.04308 -0.36771 -0.04076 C -0.36962 -0.03845 -0.37048 -0.03337 -0.36996 -0.0322 C -0.36944 -0.03104 -0.3658 -0.03314 -0.36475 -0.03337 " pathEditMode="fixed" rAng="0" ptsTypes="aaaa">
                                      <p:cBhvr>
                                        <p:cTn id="7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7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75 -0.03337 C -0.36146 -0.03314 -0.35798 -0.03266 -0.35364 -0.03428 C -0.3493 -0.0359 -0.34305 -0.04007 -0.33906 -0.04285 C -0.33507 -0.04563 -0.33229 -0.04794 -0.32986 -0.05118 C -0.32743 -0.05442 -0.32517 -0.06044 -0.3243 -0.06299 C -0.32343 -0.06553 -0.32465 -0.066 -0.32465 -0.06669 " pathEditMode="fixed" rAng="0" ptsTypes="aaaaaA">
                                      <p:cBhvr>
                                        <p:cTn id="7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-16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65 -0.06669 C -0.32587 -0.06946 -0.32708 -0.07201 -0.32986 -0.07363 C -0.33264 -0.07525 -0.3309 -0.0778 -0.34097 -0.07687 C -0.35104 -0.07595 -0.3757 -0.0734 -0.39063 -0.06877 C -0.40556 -0.06414 -0.42222 -0.05558 -0.43108 -0.04886 C -0.43993 -0.04215 -0.44167 -0.03196 -0.44375 -0.02872 " pathEditMode="fixed" ptsTypes="aaaaaA">
                                      <p:cBhvr>
                                        <p:cTn id="8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375 -0.02873 C -0.44445 -0.02363 -0.44514 -0.01854 -0.44306 -0.01507 C -0.44097 -0.0116 -0.43768 -0.00975 -0.43125 -0.00721 C -0.42483 -0.00465 -0.41459 -0.00165 -0.40469 -0.00025 C -0.39479 0.00113 -0.3724 0.00044 -0.3717 0.0016 C -0.37101 0.00275 -0.38941 0.00438 -0.40035 0.00646 C -0.41129 0.00854 -0.42535 0.01016 -0.43716 0.01433 C -0.44896 0.0185 -0.46163 0.02613 -0.47101 0.03215 C -0.48038 0.03817 -0.48733 0.04234 -0.49375 0.05067 C -0.50018 0.059 -0.50747 0.07521 -0.5099 0.08215 C -0.51233 0.0891 -0.50868 0.09095 -0.50851 0.0928 " pathEditMode="fixed" ptsTypes="aaaaaaaaaaA">
                                      <p:cBhvr>
                                        <p:cTn id="9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100"/>
                            </p:stCondLst>
                            <p:childTnLst>
                              <p:par>
                                <p:cTn id="9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85 0.0928 C -0.50712 0.09604 -0.50364 0.10785 -0.49982 0.11178 C -0.496 0.11572 -0.49149 0.11549 -0.48524 0.11687 C -0.47899 0.11826 -0.46979 0.12011 -0.46267 0.11965 C -0.45555 0.11919 -0.45069 0.11919 -0.44201 0.11433 C -0.43333 0.10947 -0.41753 0.09604 -0.41059 0.09072 C -0.40364 0.08539 -0.40729 0.08863 -0.39982 0.08169 C -0.39236 0.07474 -0.37257 0.0553 -0.36545 0.04836 " pathEditMode="fixed" rAng="0" ptsTypes="aaaaaaaa">
                                      <p:cBhvr>
                                        <p:cTn id="9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9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3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37 0.04974 C -0.36337 0.04998 -0.37864 0.07451 -0.39375 0.09928 " pathEditMode="fixed" rAng="0" ptsTypes="aA">
                                      <p:cBhvr>
                                        <p:cTn id="10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25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400"/>
                            </p:stCondLst>
                            <p:childTnLst>
                              <p:par>
                                <p:cTn id="10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75 0.09928 C -0.38733 0.09095 -0.3809 0.08284 -0.37413 0.07567 C -0.36736 0.06849 -0.35764 0.0597 -0.35261 0.05599 C -0.34757 0.05229 -0.34583 0.05345 -0.34375 0.05345 " pathEditMode="fixed" ptsTypes="aaaA">
                                      <p:cBhvr>
                                        <p:cTn id="10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27 0.05414 C -0.34462 0.05761 -0.34479 0.06131 -0.34826 0.06734 C -0.35173 0.07336 -0.36232 0.08493 -0.36493 0.09072 C -0.36753 0.0965 -0.36441 0.1009 -0.36389 0.10252 " pathEditMode="fixed" rAng="0" ptsTypes="aaaA">
                                      <p:cBhvr>
                                        <p:cTn id="11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24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88 0.10253 C -0.36076 0.10392 -0.35746 0.10531 -0.35312 0.10253 C -0.34878 0.09975 -0.34444 0.09258 -0.3375 0.0854 C -0.33055 0.07822 -0.31753 0.06503 -0.31093 0.05924 C -0.30434 0.05345 -0.30173 0.05183 -0.29826 0.05137 C -0.29479 0.0509 -0.29184 0.05577 -0.29045 0.0567 " pathEditMode="fixed" rAng="0" ptsTypes="aaaaaA">
                                      <p:cBhvr>
                                        <p:cTn id="12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0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45 0.05669 C -0.2941 0.0553 -0.29757 0.05391 -0.30122 0.0553 C -0.30486 0.05669 -0.30816 0.06086 -0.31198 0.06456 C -0.3158 0.06827 -0.32153 0.07313 -0.32379 0.07752 C -0.32604 0.08192 -0.32552 0.08702 -0.3257 0.09072 C -0.32587 0.09442 -0.32483 0.09836 -0.32465 0.09975 " pathEditMode="fixed" ptsTypes="aaaaaA">
                                      <p:cBhvr>
                                        <p:cTn id="12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8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66 0.09974 C -0.32118 0.09697 -0.31771 0.09419 -0.31389 0.09049 C -0.31007 0.08678 -0.30677 0.08539 -0.30122 0.07752 C -0.29566 0.06965 -0.28768 0.05507 -0.28056 0.04349 C -0.27344 0.03192 -0.26597 0.01803 -0.25903 0.00808 C -0.25209 -0.00188 -0.24341 -0.01207 -0.23941 -0.0167 " pathEditMode="fixed" ptsTypes="aaaaaA">
                                      <p:cBhvr>
                                        <p:cTn id="13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9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8 -0.0167 C -0.23889 -0.01322 -0.24687 -0.0028 -0.25173 0.00461 C -0.2566 0.01201 -0.2566 0.01248 -0.2658 0.02775 C -0.275 0.04303 -0.30191 0.08447 -0.30694 0.09697 C -0.31198 0.10947 -0.29774 0.10136 -0.29618 0.10229 " pathEditMode="fixed" rAng="0" ptsTypes="aaaaa">
                                      <p:cBhvr>
                                        <p:cTn id="14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18 0.10229 C -0.28611 0.09882 -0.26701 0.10183 -0.23524 0.08169 C -0.20347 0.06155 -0.14826 0.01271 -0.10503 -0.01924 C -0.0618 -0.05118 -0.00225 -0.09146 0.02466 -0.11044 " pathEditMode="fixed" rAng="0" ptsTypes="aaaa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0" y="-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38">
            <a:extLst>
              <a:ext uri="{FF2B5EF4-FFF2-40B4-BE49-F238E27FC236}">
                <a16:creationId xmlns:a16="http://schemas.microsoft.com/office/drawing/2014/main" id="{5E220E3C-6788-7443-9942-3D66F94C35B2}"/>
              </a:ext>
            </a:extLst>
          </p:cNvPr>
          <p:cNvGrpSpPr/>
          <p:nvPr/>
        </p:nvGrpSpPr>
        <p:grpSpPr>
          <a:xfrm>
            <a:off x="171964" y="145531"/>
            <a:ext cx="5386282" cy="922196"/>
            <a:chOff x="171964" y="92611"/>
            <a:chExt cx="5386282" cy="922196"/>
          </a:xfrm>
        </p:grpSpPr>
        <p:sp>
          <p:nvSpPr>
            <p:cNvPr id="4" name="文本框 40">
              <a:extLst>
                <a:ext uri="{FF2B5EF4-FFF2-40B4-BE49-F238E27FC236}">
                  <a16:creationId xmlns:a16="http://schemas.microsoft.com/office/drawing/2014/main" id="{9A436C85-5FCD-6940-856D-581BC7DF3F44}"/>
                </a:ext>
              </a:extLst>
            </p:cNvPr>
            <p:cNvSpPr txBox="1"/>
            <p:nvPr/>
          </p:nvSpPr>
          <p:spPr>
            <a:xfrm>
              <a:off x="1216993" y="275159"/>
              <a:ext cx="43412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First-principles</a:t>
              </a:r>
              <a:r>
                <a:rPr lang="zh-CN" altLang="en-US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 </a:t>
              </a:r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Simulations</a:t>
              </a:r>
            </a:p>
          </p:txBody>
        </p:sp>
        <p:pic>
          <p:nvPicPr>
            <p:cNvPr id="5" name="图片 41" descr="water-mol.jpg">
              <a:extLst>
                <a:ext uri="{FF2B5EF4-FFF2-40B4-BE49-F238E27FC236}">
                  <a16:creationId xmlns:a16="http://schemas.microsoft.com/office/drawing/2014/main" id="{58DC1F59-CF9D-454A-8A59-DE93E54CB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054B482-7B4A-3149-A5A2-C236B604C1E5}"/>
              </a:ext>
            </a:extLst>
          </p:cNvPr>
          <p:cNvSpPr/>
          <p:nvPr/>
        </p:nvSpPr>
        <p:spPr>
          <a:xfrm>
            <a:off x="1827495" y="883061"/>
            <a:ext cx="6515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of Real Materials Based on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9028D0A-E285-2E40-B205-75E51F5DF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643445"/>
              </p:ext>
            </p:extLst>
          </p:nvPr>
        </p:nvGraphicFramePr>
        <p:xfrm>
          <a:off x="694479" y="1975032"/>
          <a:ext cx="403424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0179EA9-F888-B244-B99B-49FEB2D3E498}"/>
              </a:ext>
            </a:extLst>
          </p:cNvPr>
          <p:cNvGrpSpPr/>
          <p:nvPr/>
        </p:nvGrpSpPr>
        <p:grpSpPr>
          <a:xfrm>
            <a:off x="3971503" y="2151853"/>
            <a:ext cx="5172497" cy="3439162"/>
            <a:chOff x="3997968" y="2159698"/>
            <a:chExt cx="5172497" cy="3439162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D9F96398-D6B5-224F-BCCE-5DD1D56782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8224630"/>
                </p:ext>
              </p:extLst>
            </p:nvPr>
          </p:nvGraphicFramePr>
          <p:xfrm>
            <a:off x="4024433" y="2159698"/>
            <a:ext cx="5119567" cy="30797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F7A6BA-7A56-CF4A-AEDF-1B19348933FE}"/>
                </a:ext>
              </a:extLst>
            </p:cNvPr>
            <p:cNvSpPr/>
            <p:nvPr/>
          </p:nvSpPr>
          <p:spPr>
            <a:xfrm>
              <a:off x="6863638" y="3220278"/>
              <a:ext cx="134505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Basis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Feasibility 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28147F-ECD0-4E41-97A1-8C6DAEC77E4F}"/>
                </a:ext>
              </a:extLst>
            </p:cNvPr>
            <p:cNvSpPr/>
            <p:nvPr/>
          </p:nvSpPr>
          <p:spPr>
            <a:xfrm>
              <a:off x="3997968" y="3081052"/>
              <a:ext cx="1120820" cy="657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Foundation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437FCE-3426-5540-BA0D-CA1C6EB88818}"/>
                </a:ext>
              </a:extLst>
            </p:cNvPr>
            <p:cNvSpPr/>
            <p:nvPr/>
          </p:nvSpPr>
          <p:spPr>
            <a:xfrm>
              <a:off x="4971623" y="3205512"/>
              <a:ext cx="134505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Theory</a:t>
              </a: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</a:t>
              </a:r>
              <a:endPara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7DCFE5-C696-AC42-82DC-E1198126C6CF}"/>
                </a:ext>
              </a:extLst>
            </p:cNvPr>
            <p:cNvSpPr/>
            <p:nvPr/>
          </p:nvSpPr>
          <p:spPr>
            <a:xfrm>
              <a:off x="5911689" y="4061316"/>
              <a:ext cx="134505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Explanation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 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9F271D-32C8-3549-93A6-4F5649D08FAB}"/>
                </a:ext>
              </a:extLst>
            </p:cNvPr>
            <p:cNvSpPr/>
            <p:nvPr/>
          </p:nvSpPr>
          <p:spPr>
            <a:xfrm>
              <a:off x="5904054" y="4941372"/>
              <a:ext cx="134505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2CD0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Phenomena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2CD0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sz="1600" dirty="0">
                <a:solidFill>
                  <a:srgbClr val="2CD0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BDBA6A-72B8-424D-B251-5495014E7B6E}"/>
                </a:ext>
              </a:extLst>
            </p:cNvPr>
            <p:cNvSpPr/>
            <p:nvPr/>
          </p:nvSpPr>
          <p:spPr>
            <a:xfrm>
              <a:off x="7825411" y="2983309"/>
              <a:ext cx="1345054" cy="657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2CD0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Phenomena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2CD0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sz="1600" dirty="0">
                <a:solidFill>
                  <a:srgbClr val="2CD0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5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38">
            <a:extLst>
              <a:ext uri="{FF2B5EF4-FFF2-40B4-BE49-F238E27FC236}">
                <a16:creationId xmlns:a16="http://schemas.microsoft.com/office/drawing/2014/main" id="{9659EE3F-D6EC-754F-B404-E66CC9E2CD3D}"/>
              </a:ext>
            </a:extLst>
          </p:cNvPr>
          <p:cNvGrpSpPr/>
          <p:nvPr/>
        </p:nvGrpSpPr>
        <p:grpSpPr>
          <a:xfrm>
            <a:off x="171964" y="145531"/>
            <a:ext cx="4446922" cy="922196"/>
            <a:chOff x="171964" y="92611"/>
            <a:chExt cx="4446922" cy="922196"/>
          </a:xfrm>
        </p:grpSpPr>
        <p:sp>
          <p:nvSpPr>
            <p:cNvPr id="4" name="文本框 40">
              <a:extLst>
                <a:ext uri="{FF2B5EF4-FFF2-40B4-BE49-F238E27FC236}">
                  <a16:creationId xmlns:a16="http://schemas.microsoft.com/office/drawing/2014/main" id="{AF55288B-F7AE-2245-8257-BADA2C51E0B2}"/>
                </a:ext>
              </a:extLst>
            </p:cNvPr>
            <p:cNvSpPr txBox="1"/>
            <p:nvPr/>
          </p:nvSpPr>
          <p:spPr>
            <a:xfrm>
              <a:off x="1216993" y="275159"/>
              <a:ext cx="3401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How to make impact?</a:t>
              </a:r>
            </a:p>
          </p:txBody>
        </p:sp>
        <p:pic>
          <p:nvPicPr>
            <p:cNvPr id="5" name="图片 41" descr="water-mol.jpg">
              <a:extLst>
                <a:ext uri="{FF2B5EF4-FFF2-40B4-BE49-F238E27FC236}">
                  <a16:creationId xmlns:a16="http://schemas.microsoft.com/office/drawing/2014/main" id="{8D8C5AD8-E060-204B-A293-623202FD0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6A6B6-062B-FF40-B97D-69384825534C}"/>
              </a:ext>
            </a:extLst>
          </p:cNvPr>
          <p:cNvGrpSpPr/>
          <p:nvPr/>
        </p:nvGrpSpPr>
        <p:grpSpPr>
          <a:xfrm>
            <a:off x="3547267" y="2868413"/>
            <a:ext cx="1414463" cy="1042988"/>
            <a:chOff x="3486151" y="2400302"/>
            <a:chExt cx="1414463" cy="104298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A63445-2EA2-D249-B886-E4AF733F21EF}"/>
                </a:ext>
              </a:extLst>
            </p:cNvPr>
            <p:cNvSpPr/>
            <p:nvPr/>
          </p:nvSpPr>
          <p:spPr>
            <a:xfrm>
              <a:off x="3486151" y="2400302"/>
              <a:ext cx="1414463" cy="10429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A8757-4250-4F4B-9B13-3AEEC77E118E}"/>
                </a:ext>
              </a:extLst>
            </p:cNvPr>
            <p:cNvSpPr txBox="1"/>
            <p:nvPr/>
          </p:nvSpPr>
          <p:spPr>
            <a:xfrm>
              <a:off x="3638489" y="2600326"/>
              <a:ext cx="12570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Materials </a:t>
              </a:r>
            </a:p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B9EBEA-CB1A-554D-8F75-2E20CE5FFAD4}"/>
              </a:ext>
            </a:extLst>
          </p:cNvPr>
          <p:cNvGrpSpPr/>
          <p:nvPr/>
        </p:nvGrpSpPr>
        <p:grpSpPr>
          <a:xfrm>
            <a:off x="1151392" y="1543648"/>
            <a:ext cx="7822697" cy="4032818"/>
            <a:chOff x="1151392" y="1543648"/>
            <a:chExt cx="7822697" cy="4032818"/>
          </a:xfrm>
        </p:grpSpPr>
        <p:sp>
          <p:nvSpPr>
            <p:cNvPr id="10" name="Striped Right Arrow 9">
              <a:extLst>
                <a:ext uri="{FF2B5EF4-FFF2-40B4-BE49-F238E27FC236}">
                  <a16:creationId xmlns:a16="http://schemas.microsoft.com/office/drawing/2014/main" id="{BA50C3A3-9A6B-DB43-9914-4D716B7B5E94}"/>
                </a:ext>
              </a:extLst>
            </p:cNvPr>
            <p:cNvSpPr/>
            <p:nvPr/>
          </p:nvSpPr>
          <p:spPr>
            <a:xfrm rot="1813437">
              <a:off x="2771777" y="2500320"/>
              <a:ext cx="771525" cy="342900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triped Right Arrow 10">
              <a:extLst>
                <a:ext uri="{FF2B5EF4-FFF2-40B4-BE49-F238E27FC236}">
                  <a16:creationId xmlns:a16="http://schemas.microsoft.com/office/drawing/2014/main" id="{2851213A-D411-AB4F-8313-F020055331A0}"/>
                </a:ext>
              </a:extLst>
            </p:cNvPr>
            <p:cNvSpPr/>
            <p:nvPr/>
          </p:nvSpPr>
          <p:spPr>
            <a:xfrm rot="8470532">
              <a:off x="4975338" y="2475769"/>
              <a:ext cx="771525" cy="342900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Striped Right Arrow 11">
              <a:extLst>
                <a:ext uri="{FF2B5EF4-FFF2-40B4-BE49-F238E27FC236}">
                  <a16:creationId xmlns:a16="http://schemas.microsoft.com/office/drawing/2014/main" id="{190C95BC-8AC1-1C49-B1B5-904E5A6B6111}"/>
                </a:ext>
              </a:extLst>
            </p:cNvPr>
            <p:cNvSpPr/>
            <p:nvPr/>
          </p:nvSpPr>
          <p:spPr>
            <a:xfrm rot="19924394">
              <a:off x="2884606" y="4056852"/>
              <a:ext cx="771525" cy="342900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triped Right Arrow 12">
              <a:extLst>
                <a:ext uri="{FF2B5EF4-FFF2-40B4-BE49-F238E27FC236}">
                  <a16:creationId xmlns:a16="http://schemas.microsoft.com/office/drawing/2014/main" id="{FB42199F-1EBE-5540-93D6-A6646A0C932D}"/>
                </a:ext>
              </a:extLst>
            </p:cNvPr>
            <p:cNvSpPr/>
            <p:nvPr/>
          </p:nvSpPr>
          <p:spPr>
            <a:xfrm rot="12812173">
              <a:off x="4992235" y="3979155"/>
              <a:ext cx="771525" cy="342900"/>
            </a:xfrm>
            <a:prstGeom prst="stripedRightArrow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FEE93-5493-2D45-86CF-4C4269F92DF1}"/>
                </a:ext>
              </a:extLst>
            </p:cNvPr>
            <p:cNvSpPr/>
            <p:nvPr/>
          </p:nvSpPr>
          <p:spPr>
            <a:xfrm>
              <a:off x="1216993" y="4368142"/>
              <a:ext cx="2023311" cy="1202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Dissemination: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Publication,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development </a:t>
              </a:r>
              <a:r>
                <a:rPr lang="en-US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endPara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DAB21-F703-514F-BA4A-8591601E108A}"/>
                </a:ext>
              </a:extLst>
            </p:cNvPr>
            <p:cNvSpPr/>
            <p:nvPr/>
          </p:nvSpPr>
          <p:spPr>
            <a:xfrm>
              <a:off x="1151392" y="1543648"/>
              <a:ext cx="1802096" cy="1571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Methods: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DFT, potentials,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MD, MC,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Coarse-graining </a:t>
              </a:r>
              <a:r>
                <a:rPr lang="en-US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endPara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EE2338-2681-9040-8AAF-2AF7857D47F4}"/>
                </a:ext>
              </a:extLst>
            </p:cNvPr>
            <p:cNvSpPr/>
            <p:nvPr/>
          </p:nvSpPr>
          <p:spPr>
            <a:xfrm>
              <a:off x="5569918" y="4374214"/>
              <a:ext cx="2606804" cy="1202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Education: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Computational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Materials science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Chemistry </a:t>
              </a:r>
              <a:r>
                <a:rPr lang="en-US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endPara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302589-E442-AE40-8008-AC16F87E1AB1}"/>
                </a:ext>
              </a:extLst>
            </p:cNvPr>
            <p:cNvSpPr/>
            <p:nvPr/>
          </p:nvSpPr>
          <p:spPr>
            <a:xfrm>
              <a:off x="5814250" y="1543648"/>
              <a:ext cx="3159839" cy="1571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Knowledge:</a:t>
              </a:r>
              <a:r>
                <a:rPr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What to compute?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properties of matter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Reaction mechanisms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processes </a:t>
              </a:r>
              <a:r>
                <a:rPr lang="en-US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endPara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12859D-FC17-8946-B6E3-CFB5508F7A93}"/>
                </a:ext>
              </a:extLst>
            </p:cNvPr>
            <p:cNvSpPr txBox="1"/>
            <p:nvPr/>
          </p:nvSpPr>
          <p:spPr>
            <a:xfrm>
              <a:off x="2330477" y="3371837"/>
              <a:ext cx="744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92DEBF-EDA4-8E45-B624-6BA00C410129}"/>
                </a:ext>
              </a:extLst>
            </p:cNvPr>
            <p:cNvSpPr txBox="1"/>
            <p:nvPr/>
          </p:nvSpPr>
          <p:spPr>
            <a:xfrm>
              <a:off x="5552557" y="3250037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38">
            <a:extLst>
              <a:ext uri="{FF2B5EF4-FFF2-40B4-BE49-F238E27FC236}">
                <a16:creationId xmlns:a16="http://schemas.microsoft.com/office/drawing/2014/main" id="{04EBD042-6D80-2943-A876-B17BF750B02E}"/>
              </a:ext>
            </a:extLst>
          </p:cNvPr>
          <p:cNvGrpSpPr/>
          <p:nvPr/>
        </p:nvGrpSpPr>
        <p:grpSpPr>
          <a:xfrm>
            <a:off x="171964" y="145531"/>
            <a:ext cx="4278607" cy="922196"/>
            <a:chOff x="171964" y="92611"/>
            <a:chExt cx="4278607" cy="922196"/>
          </a:xfrm>
        </p:grpSpPr>
        <p:sp>
          <p:nvSpPr>
            <p:cNvPr id="6" name="文本框 40">
              <a:extLst>
                <a:ext uri="{FF2B5EF4-FFF2-40B4-BE49-F238E27FC236}">
                  <a16:creationId xmlns:a16="http://schemas.microsoft.com/office/drawing/2014/main" id="{7E5A8B6D-C7AC-4446-8C8A-2CB8B212BE07}"/>
                </a:ext>
              </a:extLst>
            </p:cNvPr>
            <p:cNvSpPr txBox="1"/>
            <p:nvPr/>
          </p:nvSpPr>
          <p:spPr>
            <a:xfrm>
              <a:off x="1216993" y="275159"/>
              <a:ext cx="3233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Theory of Properties</a:t>
              </a:r>
            </a:p>
          </p:txBody>
        </p:sp>
        <p:pic>
          <p:nvPicPr>
            <p:cNvPr id="7" name="图片 41" descr="water-mol.jpg">
              <a:extLst>
                <a:ext uri="{FF2B5EF4-FFF2-40B4-BE49-F238E27FC236}">
                  <a16:creationId xmlns:a16="http://schemas.microsoft.com/office/drawing/2014/main" id="{953CE0E0-5B1E-EE46-9A00-8E1AE2157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854BD3-3033-7F43-8323-462E52B56623}"/>
              </a:ext>
            </a:extLst>
          </p:cNvPr>
          <p:cNvSpPr txBox="1"/>
          <p:nvPr/>
        </p:nvSpPr>
        <p:spPr>
          <a:xfrm>
            <a:off x="1216993" y="967459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Material 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99147-8937-C14C-B59C-9F230344A8FF}"/>
              </a:ext>
            </a:extLst>
          </p:cNvPr>
          <p:cNvGrpSpPr/>
          <p:nvPr/>
        </p:nvGrpSpPr>
        <p:grpSpPr>
          <a:xfrm>
            <a:off x="1312161" y="1448414"/>
            <a:ext cx="6003327" cy="2692818"/>
            <a:chOff x="1312161" y="1448414"/>
            <a:chExt cx="6003327" cy="26928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019AC8-E878-BB44-8212-9E0A53DF2E31}"/>
                </a:ext>
              </a:extLst>
            </p:cNvPr>
            <p:cNvSpPr txBox="1"/>
            <p:nvPr/>
          </p:nvSpPr>
          <p:spPr>
            <a:xfrm>
              <a:off x="1312161" y="3771900"/>
              <a:ext cx="11166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03987-FDF3-D44B-BE8F-6F8DCEA2A7C2}"/>
                </a:ext>
              </a:extLst>
            </p:cNvPr>
            <p:cNvSpPr txBox="1"/>
            <p:nvPr/>
          </p:nvSpPr>
          <p:spPr>
            <a:xfrm>
              <a:off x="2232592" y="3001474"/>
              <a:ext cx="82586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Atoms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A32973-8208-A64D-A890-27165BAEB276}"/>
                </a:ext>
              </a:extLst>
            </p:cNvPr>
            <p:cNvSpPr txBox="1"/>
            <p:nvPr/>
          </p:nvSpPr>
          <p:spPr>
            <a:xfrm>
              <a:off x="2886798" y="2231048"/>
              <a:ext cx="1689565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Microstructure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679C76-C18D-7D4E-8A53-A2F04765DA55}"/>
                </a:ext>
              </a:extLst>
            </p:cNvPr>
            <p:cNvSpPr txBox="1"/>
            <p:nvPr/>
          </p:nvSpPr>
          <p:spPr>
            <a:xfrm>
              <a:off x="4205589" y="1501227"/>
              <a:ext cx="131318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96AF8-F095-4240-AC1E-6C17B1679657}"/>
                </a:ext>
              </a:extLst>
            </p:cNvPr>
            <p:cNvSpPr txBox="1"/>
            <p:nvPr/>
          </p:nvSpPr>
          <p:spPr>
            <a:xfrm>
              <a:off x="6109067" y="1448414"/>
              <a:ext cx="1206421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Properties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FC005A5B-8675-5F4B-A45D-C1235EE45E5C}"/>
                </a:ext>
              </a:extLst>
            </p:cNvPr>
            <p:cNvSpPr/>
            <p:nvPr/>
          </p:nvSpPr>
          <p:spPr>
            <a:xfrm rot="18623101">
              <a:off x="2026640" y="3483323"/>
              <a:ext cx="388132" cy="200547"/>
            </a:xfrm>
            <a:prstGeom prst="rightArrow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17076D6B-27C8-E64A-A169-F28172D2CB18}"/>
                </a:ext>
              </a:extLst>
            </p:cNvPr>
            <p:cNvSpPr/>
            <p:nvPr/>
          </p:nvSpPr>
          <p:spPr>
            <a:xfrm rot="18623101">
              <a:off x="2798970" y="2712898"/>
              <a:ext cx="388132" cy="200547"/>
            </a:xfrm>
            <a:prstGeom prst="rightArrow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E66F1D9-C653-FC45-AE1C-2367EF8BC9D8}"/>
                </a:ext>
              </a:extLst>
            </p:cNvPr>
            <p:cNvSpPr/>
            <p:nvPr/>
          </p:nvSpPr>
          <p:spPr>
            <a:xfrm rot="18623101">
              <a:off x="4011523" y="1950530"/>
              <a:ext cx="388132" cy="200547"/>
            </a:xfrm>
            <a:prstGeom prst="rightArrow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8557C7B-3587-4543-8565-73DDE572A5D8}"/>
                </a:ext>
              </a:extLst>
            </p:cNvPr>
            <p:cNvSpPr/>
            <p:nvPr/>
          </p:nvSpPr>
          <p:spPr>
            <a:xfrm>
              <a:off x="5619852" y="1585619"/>
              <a:ext cx="388132" cy="20054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15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38">
            <a:extLst>
              <a:ext uri="{FF2B5EF4-FFF2-40B4-BE49-F238E27FC236}">
                <a16:creationId xmlns:a16="http://schemas.microsoft.com/office/drawing/2014/main" id="{04EBD042-6D80-2943-A876-B17BF750B02E}"/>
              </a:ext>
            </a:extLst>
          </p:cNvPr>
          <p:cNvGrpSpPr/>
          <p:nvPr/>
        </p:nvGrpSpPr>
        <p:grpSpPr>
          <a:xfrm>
            <a:off x="171964" y="145531"/>
            <a:ext cx="4278607" cy="922196"/>
            <a:chOff x="171964" y="92611"/>
            <a:chExt cx="4278607" cy="922196"/>
          </a:xfrm>
        </p:grpSpPr>
        <p:sp>
          <p:nvSpPr>
            <p:cNvPr id="6" name="文本框 40">
              <a:extLst>
                <a:ext uri="{FF2B5EF4-FFF2-40B4-BE49-F238E27FC236}">
                  <a16:creationId xmlns:a16="http://schemas.microsoft.com/office/drawing/2014/main" id="{7E5A8B6D-C7AC-4446-8C8A-2CB8B212BE07}"/>
                </a:ext>
              </a:extLst>
            </p:cNvPr>
            <p:cNvSpPr txBox="1"/>
            <p:nvPr/>
          </p:nvSpPr>
          <p:spPr>
            <a:xfrm>
              <a:off x="1216993" y="275159"/>
              <a:ext cx="3233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Theory of Properties</a:t>
              </a:r>
            </a:p>
          </p:txBody>
        </p:sp>
        <p:pic>
          <p:nvPicPr>
            <p:cNvPr id="7" name="图片 41" descr="water-mol.jpg">
              <a:extLst>
                <a:ext uri="{FF2B5EF4-FFF2-40B4-BE49-F238E27FC236}">
                  <a16:creationId xmlns:a16="http://schemas.microsoft.com/office/drawing/2014/main" id="{953CE0E0-5B1E-EE46-9A00-8E1AE2157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1051A4-90CC-1048-A8B1-BEF1488FCD01}"/>
              </a:ext>
            </a:extLst>
          </p:cNvPr>
          <p:cNvGrpSpPr/>
          <p:nvPr/>
        </p:nvGrpSpPr>
        <p:grpSpPr>
          <a:xfrm>
            <a:off x="1312161" y="1448414"/>
            <a:ext cx="6136542" cy="3215182"/>
            <a:chOff x="1312161" y="1448414"/>
            <a:chExt cx="6136542" cy="32151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019AC8-E878-BB44-8212-9E0A53DF2E31}"/>
                </a:ext>
              </a:extLst>
            </p:cNvPr>
            <p:cNvSpPr txBox="1"/>
            <p:nvPr/>
          </p:nvSpPr>
          <p:spPr>
            <a:xfrm>
              <a:off x="1312161" y="3771900"/>
              <a:ext cx="11166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03987-FDF3-D44B-BE8F-6F8DCEA2A7C2}"/>
                </a:ext>
              </a:extLst>
            </p:cNvPr>
            <p:cNvSpPr txBox="1"/>
            <p:nvPr/>
          </p:nvSpPr>
          <p:spPr>
            <a:xfrm>
              <a:off x="2232592" y="3001474"/>
              <a:ext cx="82586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Atoms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A32973-8208-A64D-A890-27165BAEB276}"/>
                </a:ext>
              </a:extLst>
            </p:cNvPr>
            <p:cNvSpPr txBox="1"/>
            <p:nvPr/>
          </p:nvSpPr>
          <p:spPr>
            <a:xfrm>
              <a:off x="2886798" y="2231048"/>
              <a:ext cx="1689565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Microstructure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679C76-C18D-7D4E-8A53-A2F04765DA55}"/>
                </a:ext>
              </a:extLst>
            </p:cNvPr>
            <p:cNvSpPr txBox="1"/>
            <p:nvPr/>
          </p:nvSpPr>
          <p:spPr>
            <a:xfrm>
              <a:off x="4205589" y="1501227"/>
              <a:ext cx="131318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Continuum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96AF8-F095-4240-AC1E-6C17B1679657}"/>
                </a:ext>
              </a:extLst>
            </p:cNvPr>
            <p:cNvSpPr txBox="1"/>
            <p:nvPr/>
          </p:nvSpPr>
          <p:spPr>
            <a:xfrm>
              <a:off x="6109067" y="1448414"/>
              <a:ext cx="1206421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Properties</a:t>
              </a:r>
            </a:p>
          </p:txBody>
        </p:sp>
        <p:pic>
          <p:nvPicPr>
            <p:cNvPr id="1026" name="Picture 2" descr="https://ss1.bdstatic.com/70cFuXSh_Q1YnxGkpoWK1HF6hhy/it/u=3359014463,2787679648&amp;fm=27&amp;gp=0.jpg">
              <a:extLst>
                <a:ext uri="{FF2B5EF4-FFF2-40B4-BE49-F238E27FC236}">
                  <a16:creationId xmlns:a16="http://schemas.microsoft.com/office/drawing/2014/main" id="{EF11E10A-0995-3E4C-AA3C-253D1E5D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363" y="2503596"/>
              <a:ext cx="2872340" cy="216000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6B46C22F-0236-5C4F-A84F-7A7B1FAB602A}"/>
                </a:ext>
              </a:extLst>
            </p:cNvPr>
            <p:cNvSpPr/>
            <p:nvPr/>
          </p:nvSpPr>
          <p:spPr>
            <a:xfrm rot="18634706">
              <a:off x="6041679" y="2136793"/>
              <a:ext cx="785812" cy="1841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D5F2C3-8C88-0D44-A723-7126C7937AEE}"/>
                </a:ext>
              </a:extLst>
            </p:cNvPr>
            <p:cNvCxnSpPr/>
            <p:nvPr/>
          </p:nvCxnSpPr>
          <p:spPr>
            <a:xfrm>
              <a:off x="2645525" y="3969782"/>
              <a:ext cx="1616789" cy="0"/>
            </a:xfrm>
            <a:prstGeom prst="straightConnector1">
              <a:avLst/>
            </a:prstGeom>
            <a:ln w="38100"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FEEBD76-93DE-7045-9862-EB420940DDD5}"/>
                </a:ext>
              </a:extLst>
            </p:cNvPr>
            <p:cNvCxnSpPr>
              <a:cxnSpLocks/>
            </p:cNvCxnSpPr>
            <p:nvPr/>
          </p:nvCxnSpPr>
          <p:spPr>
            <a:xfrm>
              <a:off x="3128963" y="3164947"/>
              <a:ext cx="1321608" cy="205859"/>
            </a:xfrm>
            <a:prstGeom prst="straightConnector1">
              <a:avLst/>
            </a:prstGeom>
            <a:ln w="38100"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B50956-5D99-DC45-A7A9-ABD918C40E9B}"/>
                </a:ext>
              </a:extLst>
            </p:cNvPr>
            <p:cNvCxnSpPr>
              <a:cxnSpLocks/>
            </p:cNvCxnSpPr>
            <p:nvPr/>
          </p:nvCxnSpPr>
          <p:spPr>
            <a:xfrm>
              <a:off x="4630434" y="2455703"/>
              <a:ext cx="370191" cy="387510"/>
            </a:xfrm>
            <a:prstGeom prst="straightConnector1">
              <a:avLst/>
            </a:prstGeom>
            <a:ln w="38100"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0F8252-A794-4542-9282-BA95987D5707}"/>
                </a:ext>
              </a:extLst>
            </p:cNvPr>
            <p:cNvCxnSpPr>
              <a:cxnSpLocks/>
            </p:cNvCxnSpPr>
            <p:nvPr/>
          </p:nvCxnSpPr>
          <p:spPr>
            <a:xfrm>
              <a:off x="5184654" y="1979812"/>
              <a:ext cx="185096" cy="475891"/>
            </a:xfrm>
            <a:prstGeom prst="straightConnector1">
              <a:avLst/>
            </a:prstGeom>
            <a:ln w="38100"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7E276A9F-3351-A041-9E38-F87CDCECB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040645"/>
              </p:ext>
            </p:extLst>
          </p:nvPr>
        </p:nvGraphicFramePr>
        <p:xfrm>
          <a:off x="1582434" y="37719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9255A0D-9C00-6441-BF6A-8978BA3CC790}"/>
              </a:ext>
            </a:extLst>
          </p:cNvPr>
          <p:cNvSpPr txBox="1"/>
          <p:nvPr/>
        </p:nvSpPr>
        <p:spPr>
          <a:xfrm>
            <a:off x="1216993" y="967459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Material View</a:t>
            </a:r>
          </a:p>
        </p:txBody>
      </p:sp>
    </p:spTree>
    <p:extLst>
      <p:ext uri="{BB962C8B-B14F-4D97-AF65-F5344CB8AC3E}">
        <p14:creationId xmlns:p14="http://schemas.microsoft.com/office/powerpoint/2010/main" val="326005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38">
            <a:extLst>
              <a:ext uri="{FF2B5EF4-FFF2-40B4-BE49-F238E27FC236}">
                <a16:creationId xmlns:a16="http://schemas.microsoft.com/office/drawing/2014/main" id="{588014DF-ED5C-534E-B2B8-3D72EA56B7BC}"/>
              </a:ext>
            </a:extLst>
          </p:cNvPr>
          <p:cNvGrpSpPr/>
          <p:nvPr/>
        </p:nvGrpSpPr>
        <p:grpSpPr>
          <a:xfrm>
            <a:off x="171964" y="145531"/>
            <a:ext cx="4278607" cy="922196"/>
            <a:chOff x="171964" y="92611"/>
            <a:chExt cx="4278607" cy="922196"/>
          </a:xfrm>
        </p:grpSpPr>
        <p:sp>
          <p:nvSpPr>
            <p:cNvPr id="4" name="文本框 40">
              <a:extLst>
                <a:ext uri="{FF2B5EF4-FFF2-40B4-BE49-F238E27FC236}">
                  <a16:creationId xmlns:a16="http://schemas.microsoft.com/office/drawing/2014/main" id="{2E5B2350-D016-3A41-AFC6-803988A8EE57}"/>
                </a:ext>
              </a:extLst>
            </p:cNvPr>
            <p:cNvSpPr txBox="1"/>
            <p:nvPr/>
          </p:nvSpPr>
          <p:spPr>
            <a:xfrm>
              <a:off x="1216993" y="275159"/>
              <a:ext cx="3233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convex"/>
              </a:sp3d>
            </a:bodyPr>
            <a:lstStyle/>
            <a:p>
              <a:r>
                <a:rPr lang="en-US" altLang="zh-CN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</a:rPr>
                <a:t>Theory of Properties</a:t>
              </a:r>
            </a:p>
          </p:txBody>
        </p:sp>
        <p:pic>
          <p:nvPicPr>
            <p:cNvPr id="5" name="图片 41" descr="water-mol.jpg">
              <a:extLst>
                <a:ext uri="{FF2B5EF4-FFF2-40B4-BE49-F238E27FC236}">
                  <a16:creationId xmlns:a16="http://schemas.microsoft.com/office/drawing/2014/main" id="{EB6BB8FE-FDA0-AA48-BED8-259979D43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6" t="23104" r="6151" b="13799"/>
            <a:stretch/>
          </p:blipFill>
          <p:spPr>
            <a:xfrm>
              <a:off x="171964" y="92611"/>
              <a:ext cx="1045029" cy="92219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FEF572-E3FF-FB41-9988-38CE2DCE4E71}"/>
              </a:ext>
            </a:extLst>
          </p:cNvPr>
          <p:cNvSpPr txBox="1"/>
          <p:nvPr/>
        </p:nvSpPr>
        <p:spPr>
          <a:xfrm>
            <a:off x="1518011" y="1215008"/>
            <a:ext cx="59976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Bauhaus 93" pitchFamily="82" charset="77"/>
                <a:cs typeface="Times New Roman" panose="02020603050405020304" pitchFamily="18" charset="0"/>
              </a:rPr>
              <a:t>Three Main Goals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average (thermodynamics)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evolution (dynamics)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Ground/excited states of complex structure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liquids, glasses, solids, defects, surfaces,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Bond-breaking, charge transfer</a:t>
            </a:r>
          </a:p>
          <a:p>
            <a:endParaRPr lang="en-US" dirty="0"/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CA2203C5-766C-9B40-9C3D-1E15A01416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0232" b="28223"/>
          <a:stretch/>
        </p:blipFill>
        <p:spPr>
          <a:xfrm>
            <a:off x="6464820" y="5580900"/>
            <a:ext cx="2002963" cy="8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6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7701</TotalTime>
  <Words>2116</Words>
  <Application>Microsoft Macintosh PowerPoint</Application>
  <PresentationFormat>On-screen Show (4:3)</PresentationFormat>
  <Paragraphs>477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3" baseType="lpstr">
      <vt:lpstr>等线</vt:lpstr>
      <vt:lpstr>Microsoft YaHei</vt:lpstr>
      <vt:lpstr>Microsoft YaHei</vt:lpstr>
      <vt:lpstr>msgothic</vt:lpstr>
      <vt:lpstr>宋体</vt:lpstr>
      <vt:lpstr>华文隶书</vt:lpstr>
      <vt:lpstr>华文中宋</vt:lpstr>
      <vt:lpstr>Apple Color Emoji</vt:lpstr>
      <vt:lpstr>Arial</vt:lpstr>
      <vt:lpstr>Arial Rounded MT Bold</vt:lpstr>
      <vt:lpstr>Bauhaus 93</vt:lpstr>
      <vt:lpstr>Bernard MT Condensed</vt:lpstr>
      <vt:lpstr>Britannic Bold</vt:lpstr>
      <vt:lpstr>Calibri</vt:lpstr>
      <vt:lpstr>Calibri Light</vt:lpstr>
      <vt:lpstr>Cambria Math</vt:lpstr>
      <vt:lpstr>Impact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Cui</dc:creator>
  <cp:lastModifiedBy>Zhang Cui</cp:lastModifiedBy>
  <cp:revision>219</cp:revision>
  <dcterms:created xsi:type="dcterms:W3CDTF">2019-07-16T05:58:23Z</dcterms:created>
  <dcterms:modified xsi:type="dcterms:W3CDTF">2019-07-21T14:24:26Z</dcterms:modified>
</cp:coreProperties>
</file>